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8"/>
  </p:notesMasterIdLst>
  <p:handoutMasterIdLst>
    <p:handoutMasterId r:id="rId19"/>
  </p:handoutMasterIdLst>
  <p:sldIdLst>
    <p:sldId id="266" r:id="rId2"/>
    <p:sldId id="270" r:id="rId3"/>
    <p:sldId id="262" r:id="rId4"/>
    <p:sldId id="263" r:id="rId5"/>
    <p:sldId id="264" r:id="rId6"/>
    <p:sldId id="265" r:id="rId7"/>
    <p:sldId id="277" r:id="rId8"/>
    <p:sldId id="261" r:id="rId9"/>
    <p:sldId id="272" r:id="rId10"/>
    <p:sldId id="274" r:id="rId11"/>
    <p:sldId id="268" r:id="rId12"/>
    <p:sldId id="275" r:id="rId13"/>
    <p:sldId id="276" r:id="rId14"/>
    <p:sldId id="278" r:id="rId15"/>
    <p:sldId id="279" r:id="rId16"/>
    <p:sldId id="280" r:id="rId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UOS Stephenson" pitchFamily="-128" charset="0"/>
        <a:ea typeface="+mn-ea"/>
        <a:cs typeface="+mn-cs"/>
      </a:defRPr>
    </a:lvl1pPr>
    <a:lvl2pPr marL="457200" algn="l" rtl="0" eaLnBrk="0" fontAlgn="base" hangingPunct="0">
      <a:spcBef>
        <a:spcPct val="0"/>
      </a:spcBef>
      <a:spcAft>
        <a:spcPct val="0"/>
      </a:spcAft>
      <a:defRPr sz="2400" kern="1200">
        <a:solidFill>
          <a:schemeClr val="tx1"/>
        </a:solidFill>
        <a:latin typeface="TUOS Stephenson" pitchFamily="-128" charset="0"/>
        <a:ea typeface="+mn-ea"/>
        <a:cs typeface="+mn-cs"/>
      </a:defRPr>
    </a:lvl2pPr>
    <a:lvl3pPr marL="914400" algn="l" rtl="0" eaLnBrk="0" fontAlgn="base" hangingPunct="0">
      <a:spcBef>
        <a:spcPct val="0"/>
      </a:spcBef>
      <a:spcAft>
        <a:spcPct val="0"/>
      </a:spcAft>
      <a:defRPr sz="2400" kern="1200">
        <a:solidFill>
          <a:schemeClr val="tx1"/>
        </a:solidFill>
        <a:latin typeface="TUOS Stephenson" pitchFamily="-128" charset="0"/>
        <a:ea typeface="+mn-ea"/>
        <a:cs typeface="+mn-cs"/>
      </a:defRPr>
    </a:lvl3pPr>
    <a:lvl4pPr marL="1371600" algn="l" rtl="0" eaLnBrk="0" fontAlgn="base" hangingPunct="0">
      <a:spcBef>
        <a:spcPct val="0"/>
      </a:spcBef>
      <a:spcAft>
        <a:spcPct val="0"/>
      </a:spcAft>
      <a:defRPr sz="2400" kern="1200">
        <a:solidFill>
          <a:schemeClr val="tx1"/>
        </a:solidFill>
        <a:latin typeface="TUOS Stephenson" pitchFamily="-128" charset="0"/>
        <a:ea typeface="+mn-ea"/>
        <a:cs typeface="+mn-cs"/>
      </a:defRPr>
    </a:lvl4pPr>
    <a:lvl5pPr marL="1828800" algn="l" rtl="0" eaLnBrk="0" fontAlgn="base" hangingPunct="0">
      <a:spcBef>
        <a:spcPct val="0"/>
      </a:spcBef>
      <a:spcAft>
        <a:spcPct val="0"/>
      </a:spcAft>
      <a:defRPr sz="2400" kern="1200">
        <a:solidFill>
          <a:schemeClr val="tx1"/>
        </a:solidFill>
        <a:latin typeface="TUOS Stephenson" pitchFamily="-128" charset="0"/>
        <a:ea typeface="+mn-ea"/>
        <a:cs typeface="+mn-cs"/>
      </a:defRPr>
    </a:lvl5pPr>
    <a:lvl6pPr marL="2286000" algn="l" defTabSz="914400" rtl="0" eaLnBrk="1" latinLnBrk="0" hangingPunct="1">
      <a:defRPr sz="2400" kern="1200">
        <a:solidFill>
          <a:schemeClr val="tx1"/>
        </a:solidFill>
        <a:latin typeface="TUOS Stephenson" pitchFamily="-128" charset="0"/>
        <a:ea typeface="+mn-ea"/>
        <a:cs typeface="+mn-cs"/>
      </a:defRPr>
    </a:lvl6pPr>
    <a:lvl7pPr marL="2743200" algn="l" defTabSz="914400" rtl="0" eaLnBrk="1" latinLnBrk="0" hangingPunct="1">
      <a:defRPr sz="2400" kern="1200">
        <a:solidFill>
          <a:schemeClr val="tx1"/>
        </a:solidFill>
        <a:latin typeface="TUOS Stephenson" pitchFamily="-128" charset="0"/>
        <a:ea typeface="+mn-ea"/>
        <a:cs typeface="+mn-cs"/>
      </a:defRPr>
    </a:lvl7pPr>
    <a:lvl8pPr marL="3200400" algn="l" defTabSz="914400" rtl="0" eaLnBrk="1" latinLnBrk="0" hangingPunct="1">
      <a:defRPr sz="2400" kern="1200">
        <a:solidFill>
          <a:schemeClr val="tx1"/>
        </a:solidFill>
        <a:latin typeface="TUOS Stephenson" pitchFamily="-128" charset="0"/>
        <a:ea typeface="+mn-ea"/>
        <a:cs typeface="+mn-cs"/>
      </a:defRPr>
    </a:lvl8pPr>
    <a:lvl9pPr marL="3657600" algn="l" defTabSz="914400" rtl="0" eaLnBrk="1" latinLnBrk="0" hangingPunct="1">
      <a:defRPr sz="2400" kern="1200">
        <a:solidFill>
          <a:schemeClr val="tx1"/>
        </a:solidFill>
        <a:latin typeface="TUOS Stephenson" pitchFamily="-12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autoAdjust="0"/>
    <p:restoredTop sz="96327"/>
  </p:normalViewPr>
  <p:slideViewPr>
    <p:cSldViewPr>
      <p:cViewPr varScale="1">
        <p:scale>
          <a:sx n="112" d="100"/>
          <a:sy n="112" d="100"/>
        </p:scale>
        <p:origin x="1544"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D2F806E3-65BD-DE41-BBB2-E7FFD2C262E6}"/>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9219" name="Rectangle 3">
            <a:extLst>
              <a:ext uri="{FF2B5EF4-FFF2-40B4-BE49-F238E27FC236}">
                <a16:creationId xmlns:a16="http://schemas.microsoft.com/office/drawing/2014/main" id="{FDF37C54-B99E-5745-83E0-8E0951431A19}"/>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9220" name="Rectangle 4">
            <a:extLst>
              <a:ext uri="{FF2B5EF4-FFF2-40B4-BE49-F238E27FC236}">
                <a16:creationId xmlns:a16="http://schemas.microsoft.com/office/drawing/2014/main" id="{D126C3A3-69AB-8242-AC59-BE3E27F2FF3B}"/>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9221" name="Rectangle 5">
            <a:extLst>
              <a:ext uri="{FF2B5EF4-FFF2-40B4-BE49-F238E27FC236}">
                <a16:creationId xmlns:a16="http://schemas.microsoft.com/office/drawing/2014/main" id="{097E2775-0E42-6D4B-B770-4F1214E0312A}"/>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AD9196F-D5E6-9945-A6CD-C3174B6DFB4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718B8EC-948D-8F41-932C-681FBA966B92}"/>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6147" name="Rectangle 3">
            <a:extLst>
              <a:ext uri="{FF2B5EF4-FFF2-40B4-BE49-F238E27FC236}">
                <a16:creationId xmlns:a16="http://schemas.microsoft.com/office/drawing/2014/main" id="{A3F7F23F-BEBD-4048-83A0-927306C7058B}"/>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6148" name="Rectangle 4">
            <a:extLst>
              <a:ext uri="{FF2B5EF4-FFF2-40B4-BE49-F238E27FC236}">
                <a16:creationId xmlns:a16="http://schemas.microsoft.com/office/drawing/2014/main" id="{E3B625CF-AEA0-FA40-AFF0-27B19F92F3E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a:extLst>
              <a:ext uri="{FF2B5EF4-FFF2-40B4-BE49-F238E27FC236}">
                <a16:creationId xmlns:a16="http://schemas.microsoft.com/office/drawing/2014/main" id="{B9AE3E8D-D7F6-EC45-AEA6-3051EF5C5C57}"/>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a:extLst>
              <a:ext uri="{FF2B5EF4-FFF2-40B4-BE49-F238E27FC236}">
                <a16:creationId xmlns:a16="http://schemas.microsoft.com/office/drawing/2014/main" id="{621EBCC3-301D-E142-94A9-72BB2944ABD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6151" name="Rectangle 7">
            <a:extLst>
              <a:ext uri="{FF2B5EF4-FFF2-40B4-BE49-F238E27FC236}">
                <a16:creationId xmlns:a16="http://schemas.microsoft.com/office/drawing/2014/main" id="{289D5E31-2C83-B748-A73A-66B73E992601}"/>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6A7B39A-A462-294A-BF7E-3E210D75704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UOS Stephenson" pitchFamily="-128" charset="0"/>
        <a:ea typeface="+mn-ea"/>
        <a:cs typeface="+mn-cs"/>
      </a:defRPr>
    </a:lvl1pPr>
    <a:lvl2pPr marL="457200" algn="l" rtl="0" fontAlgn="base">
      <a:spcBef>
        <a:spcPct val="30000"/>
      </a:spcBef>
      <a:spcAft>
        <a:spcPct val="0"/>
      </a:spcAft>
      <a:defRPr sz="1200" kern="1200">
        <a:solidFill>
          <a:schemeClr val="tx1"/>
        </a:solidFill>
        <a:latin typeface="TUOS Stephenson" pitchFamily="-128" charset="0"/>
        <a:ea typeface="+mn-ea"/>
        <a:cs typeface="+mn-cs"/>
      </a:defRPr>
    </a:lvl2pPr>
    <a:lvl3pPr marL="914400" algn="l" rtl="0" fontAlgn="base">
      <a:spcBef>
        <a:spcPct val="30000"/>
      </a:spcBef>
      <a:spcAft>
        <a:spcPct val="0"/>
      </a:spcAft>
      <a:defRPr sz="1200" kern="1200">
        <a:solidFill>
          <a:schemeClr val="tx1"/>
        </a:solidFill>
        <a:latin typeface="TUOS Stephenson" pitchFamily="-128" charset="0"/>
        <a:ea typeface="+mn-ea"/>
        <a:cs typeface="+mn-cs"/>
      </a:defRPr>
    </a:lvl3pPr>
    <a:lvl4pPr marL="1371600" algn="l" rtl="0" fontAlgn="base">
      <a:spcBef>
        <a:spcPct val="30000"/>
      </a:spcBef>
      <a:spcAft>
        <a:spcPct val="0"/>
      </a:spcAft>
      <a:defRPr sz="1200" kern="1200">
        <a:solidFill>
          <a:schemeClr val="tx1"/>
        </a:solidFill>
        <a:latin typeface="TUOS Stephenson" pitchFamily="-128" charset="0"/>
        <a:ea typeface="+mn-ea"/>
        <a:cs typeface="+mn-cs"/>
      </a:defRPr>
    </a:lvl4pPr>
    <a:lvl5pPr marL="1828800" algn="l" rtl="0" fontAlgn="base">
      <a:spcBef>
        <a:spcPct val="30000"/>
      </a:spcBef>
      <a:spcAft>
        <a:spcPct val="0"/>
      </a:spcAft>
      <a:defRPr sz="1200" kern="1200">
        <a:solidFill>
          <a:schemeClr val="tx1"/>
        </a:solidFill>
        <a:latin typeface="TUOS Stephenson" pitchFamily="-12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5B2CEF3-8554-F741-A875-EB7C19997740}"/>
              </a:ext>
            </a:extLst>
          </p:cNvPr>
          <p:cNvSpPr>
            <a:spLocks noGrp="1" noChangeArrowheads="1"/>
          </p:cNvSpPr>
          <p:nvPr>
            <p:ph type="sldNum" sz="quarter" idx="5"/>
          </p:nvPr>
        </p:nvSpPr>
        <p:spPr>
          <a:ln/>
        </p:spPr>
        <p:txBody>
          <a:bodyPr/>
          <a:lstStyle/>
          <a:p>
            <a:fld id="{7DD6BCB9-5AC4-284C-87D9-8F217B3D155F}" type="slidenum">
              <a:rPr lang="en-US" altLang="en-US"/>
              <a:pPr/>
              <a:t>1</a:t>
            </a:fld>
            <a:endParaRPr lang="en-US" altLang="en-US"/>
          </a:p>
        </p:txBody>
      </p:sp>
      <p:sp>
        <p:nvSpPr>
          <p:cNvPr id="50178" name="Rectangle 2">
            <a:extLst>
              <a:ext uri="{FF2B5EF4-FFF2-40B4-BE49-F238E27FC236}">
                <a16:creationId xmlns:a16="http://schemas.microsoft.com/office/drawing/2014/main" id="{4FDCEE75-24D0-5C4C-8164-C31BBADCA627}"/>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9051CF6-7043-BB4C-A84E-D0D5169F24D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A7B39A-A462-294A-BF7E-3E210D757049}" type="slidenum">
              <a:rPr lang="en-US" altLang="en-US" smtClean="0"/>
              <a:pPr/>
              <a:t>12</a:t>
            </a:fld>
            <a:endParaRPr lang="en-US" altLang="en-US"/>
          </a:p>
        </p:txBody>
      </p:sp>
    </p:spTree>
    <p:extLst>
      <p:ext uri="{BB962C8B-B14F-4D97-AF65-F5344CB8AC3E}">
        <p14:creationId xmlns:p14="http://schemas.microsoft.com/office/powerpoint/2010/main" val="154236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A5A0C8-2707-E24E-9B20-F9549C3BA1E7}"/>
              </a:ext>
            </a:extLst>
          </p:cNvPr>
          <p:cNvSpPr>
            <a:spLocks noGrp="1" noChangeArrowheads="1"/>
          </p:cNvSpPr>
          <p:nvPr>
            <p:ph type="sldNum" sz="quarter" idx="5"/>
          </p:nvPr>
        </p:nvSpPr>
        <p:spPr>
          <a:ln/>
        </p:spPr>
        <p:txBody>
          <a:bodyPr/>
          <a:lstStyle/>
          <a:p>
            <a:fld id="{6C850BB9-598A-EF43-A1EA-4C7E8621B08D}" type="slidenum">
              <a:rPr lang="en-US" altLang="en-US"/>
              <a:pPr/>
              <a:t>2</a:t>
            </a:fld>
            <a:endParaRPr lang="en-US" altLang="en-US"/>
          </a:p>
        </p:txBody>
      </p:sp>
      <p:sp>
        <p:nvSpPr>
          <p:cNvPr id="60418" name="Rectangle 2">
            <a:extLst>
              <a:ext uri="{FF2B5EF4-FFF2-40B4-BE49-F238E27FC236}">
                <a16:creationId xmlns:a16="http://schemas.microsoft.com/office/drawing/2014/main" id="{126B2C75-1101-5A47-AB25-D7EE265893F2}"/>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9D957BA3-DAFC-7543-AC9A-9B2789AD464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EA8B51F-5373-874B-BCD4-58530CA36D4F}"/>
              </a:ext>
            </a:extLst>
          </p:cNvPr>
          <p:cNvSpPr>
            <a:spLocks noGrp="1" noChangeArrowheads="1"/>
          </p:cNvSpPr>
          <p:nvPr>
            <p:ph type="sldNum" sz="quarter" idx="5"/>
          </p:nvPr>
        </p:nvSpPr>
        <p:spPr>
          <a:ln/>
        </p:spPr>
        <p:txBody>
          <a:bodyPr/>
          <a:lstStyle/>
          <a:p>
            <a:fld id="{F0DD8EFA-2B5E-3445-A381-887FBABEDD58}" type="slidenum">
              <a:rPr lang="en-US" altLang="en-US"/>
              <a:pPr/>
              <a:t>3</a:t>
            </a:fld>
            <a:endParaRPr lang="en-US" altLang="en-US"/>
          </a:p>
        </p:txBody>
      </p:sp>
      <p:sp>
        <p:nvSpPr>
          <p:cNvPr id="51202" name="Rectangle 2">
            <a:extLst>
              <a:ext uri="{FF2B5EF4-FFF2-40B4-BE49-F238E27FC236}">
                <a16:creationId xmlns:a16="http://schemas.microsoft.com/office/drawing/2014/main" id="{99EE92B0-E314-4049-A51A-2764C1238CD1}"/>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48AE70FF-70EF-CD44-876A-41042A2583F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ACBC90E-AC7C-B444-A170-5D4F0CEED9A6}"/>
              </a:ext>
            </a:extLst>
          </p:cNvPr>
          <p:cNvSpPr>
            <a:spLocks noGrp="1" noChangeArrowheads="1"/>
          </p:cNvSpPr>
          <p:nvPr>
            <p:ph type="sldNum" sz="quarter" idx="5"/>
          </p:nvPr>
        </p:nvSpPr>
        <p:spPr>
          <a:ln/>
        </p:spPr>
        <p:txBody>
          <a:bodyPr/>
          <a:lstStyle/>
          <a:p>
            <a:fld id="{121D0825-D400-7548-BB65-45E4068B1251}" type="slidenum">
              <a:rPr lang="en-US" altLang="en-US"/>
              <a:pPr/>
              <a:t>4</a:t>
            </a:fld>
            <a:endParaRPr lang="en-US" altLang="en-US"/>
          </a:p>
        </p:txBody>
      </p:sp>
      <p:sp>
        <p:nvSpPr>
          <p:cNvPr id="52226" name="Rectangle 2">
            <a:extLst>
              <a:ext uri="{FF2B5EF4-FFF2-40B4-BE49-F238E27FC236}">
                <a16:creationId xmlns:a16="http://schemas.microsoft.com/office/drawing/2014/main" id="{EFC35F52-1AF3-174E-B2C8-1320EC356E51}"/>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61273AF9-A6DB-A947-A1E2-3E0EFE4F048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1ED71B7-5B87-3446-A7F4-D7C6844F54AF}"/>
              </a:ext>
            </a:extLst>
          </p:cNvPr>
          <p:cNvSpPr>
            <a:spLocks noGrp="1" noChangeArrowheads="1"/>
          </p:cNvSpPr>
          <p:nvPr>
            <p:ph type="sldNum" sz="quarter" idx="5"/>
          </p:nvPr>
        </p:nvSpPr>
        <p:spPr>
          <a:ln/>
        </p:spPr>
        <p:txBody>
          <a:bodyPr/>
          <a:lstStyle/>
          <a:p>
            <a:fld id="{B0316D7C-3383-5E4F-9212-F4B9CB132D2B}" type="slidenum">
              <a:rPr lang="en-US" altLang="en-US"/>
              <a:pPr/>
              <a:t>5</a:t>
            </a:fld>
            <a:endParaRPr lang="en-US" altLang="en-US"/>
          </a:p>
        </p:txBody>
      </p:sp>
      <p:sp>
        <p:nvSpPr>
          <p:cNvPr id="53250" name="Rectangle 1026">
            <a:extLst>
              <a:ext uri="{FF2B5EF4-FFF2-40B4-BE49-F238E27FC236}">
                <a16:creationId xmlns:a16="http://schemas.microsoft.com/office/drawing/2014/main" id="{D65096FB-1198-A448-ABFF-E05DE173EC9E}"/>
              </a:ext>
            </a:extLst>
          </p:cNvPr>
          <p:cNvSpPr>
            <a:spLocks noGrp="1" noRot="1" noChangeAspect="1" noChangeArrowheads="1" noTextEdit="1"/>
          </p:cNvSpPr>
          <p:nvPr>
            <p:ph type="sldImg"/>
          </p:nvPr>
        </p:nvSpPr>
        <p:spPr>
          <a:ln/>
        </p:spPr>
      </p:sp>
      <p:sp>
        <p:nvSpPr>
          <p:cNvPr id="53251" name="Rectangle 1027">
            <a:extLst>
              <a:ext uri="{FF2B5EF4-FFF2-40B4-BE49-F238E27FC236}">
                <a16:creationId xmlns:a16="http://schemas.microsoft.com/office/drawing/2014/main" id="{606C0082-8E78-084F-8327-4719C5D22007}"/>
              </a:ext>
            </a:extLst>
          </p:cNvPr>
          <p:cNvSpPr>
            <a:spLocks noGrp="1" noChangeArrowheads="1"/>
          </p:cNvSpPr>
          <p:nvPr>
            <p:ph type="body" idx="1"/>
          </p:nvPr>
        </p:nvSpPr>
        <p:spPr/>
        <p:txBody>
          <a:bodyPr/>
          <a:lstStyle/>
          <a:p>
            <a:r>
              <a:rPr lang="en-US" altLang="en-US"/>
              <a:t>More information:</a:t>
            </a:r>
          </a:p>
          <a:p>
            <a:endParaRPr lang="en-US" altLang="en-US"/>
          </a:p>
          <a:p>
            <a:r>
              <a:rPr lang="en-US" altLang="en-US"/>
              <a:t>You can crop a picture (trim slices from the side, top or bottom) by selecting on the slide the picture that you want to crop, going to the “format” menu, selecting “picture…” and in the “picture” dialog box clicking the “picture” button. This opens the crop options. The preview button allows you to see whether the crop achieves the effect you wanted. (If you have an old version of PowerPoint these controls may be located differently - refer to the PowerPoint Help menu.)</a:t>
            </a:r>
          </a:p>
          <a:p>
            <a:endParaRPr lang="en-US" altLang="en-US"/>
          </a:p>
          <a:p>
            <a:r>
              <a:rPr lang="en-US" altLang="en-US"/>
              <a:t>Before importing a picture into your presentation save it in a suitable format (eg jpeg) at a resolution of 72 dots per inch if possible. This resolution keeps the size of the picture file small but still displays fine on screen – particularly important if you’re using several pictures, because half a dozen taken on a five megapixel digital camera and imported at full resolution could mean that your presentation is over 20 megabytes in size. This means it will take up unnecessary disk space, will be slow to open and run on many  less powerful computers – and will be too big to e-mail.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32C2E47-D7F6-AB42-9142-B54CED46F9A6}"/>
              </a:ext>
            </a:extLst>
          </p:cNvPr>
          <p:cNvSpPr>
            <a:spLocks noGrp="1" noChangeArrowheads="1"/>
          </p:cNvSpPr>
          <p:nvPr>
            <p:ph type="sldNum" sz="quarter" idx="5"/>
          </p:nvPr>
        </p:nvSpPr>
        <p:spPr>
          <a:ln/>
        </p:spPr>
        <p:txBody>
          <a:bodyPr/>
          <a:lstStyle/>
          <a:p>
            <a:fld id="{7507049C-44D6-4841-9606-7C2773CD158C}" type="slidenum">
              <a:rPr lang="en-US" altLang="en-US"/>
              <a:pPr/>
              <a:t>6</a:t>
            </a:fld>
            <a:endParaRPr lang="en-US" altLang="en-US"/>
          </a:p>
        </p:txBody>
      </p:sp>
      <p:sp>
        <p:nvSpPr>
          <p:cNvPr id="54274" name="Rectangle 2">
            <a:extLst>
              <a:ext uri="{FF2B5EF4-FFF2-40B4-BE49-F238E27FC236}">
                <a16:creationId xmlns:a16="http://schemas.microsoft.com/office/drawing/2014/main" id="{9E591D75-1E2E-F04A-9974-DFDAE0326729}"/>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9558C8AB-0C11-4B40-94F9-23DFA71735A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DB2222F-7D14-B74A-A42E-D87CB8ED0E0A}"/>
              </a:ext>
            </a:extLst>
          </p:cNvPr>
          <p:cNvSpPr>
            <a:spLocks noGrp="1" noChangeArrowheads="1"/>
          </p:cNvSpPr>
          <p:nvPr>
            <p:ph type="sldNum" sz="quarter" idx="5"/>
          </p:nvPr>
        </p:nvSpPr>
        <p:spPr>
          <a:ln/>
        </p:spPr>
        <p:txBody>
          <a:bodyPr/>
          <a:lstStyle/>
          <a:p>
            <a:fld id="{D087D290-F19B-1C46-A76D-D5713184E534}" type="slidenum">
              <a:rPr lang="en-US" altLang="en-US"/>
              <a:pPr/>
              <a:t>8</a:t>
            </a:fld>
            <a:endParaRPr lang="en-US" altLang="en-US"/>
          </a:p>
        </p:txBody>
      </p:sp>
      <p:sp>
        <p:nvSpPr>
          <p:cNvPr id="55298" name="Rectangle 2">
            <a:extLst>
              <a:ext uri="{FF2B5EF4-FFF2-40B4-BE49-F238E27FC236}">
                <a16:creationId xmlns:a16="http://schemas.microsoft.com/office/drawing/2014/main" id="{DAA57E29-E003-C949-8092-9988BB510636}"/>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74D0D4BF-6719-C345-BBC4-9F678A26A5C6}"/>
              </a:ext>
            </a:extLst>
          </p:cNvPr>
          <p:cNvSpPr>
            <a:spLocks noGrp="1" noChangeArrowheads="1"/>
          </p:cNvSpPr>
          <p:nvPr>
            <p:ph type="body" idx="1"/>
          </p:nvPr>
        </p:nvSpPr>
        <p:spPr/>
        <p:txBody>
          <a:bodyPr/>
          <a:lstStyle/>
          <a:p>
            <a:r>
              <a:rPr lang="en-US" altLang="en-US"/>
              <a:t>More information</a:t>
            </a:r>
          </a:p>
          <a:p>
            <a:endParaRPr lang="en-US" altLang="en-US"/>
          </a:p>
          <a:p>
            <a:r>
              <a:rPr lang="en-US" altLang="en-US"/>
              <a:t>Double clicking the graph opens its source datasheet. To find out how to create a chart look up “create a chart” in the PowerPoint Help menu.</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84B6F9-5E1B-9246-84DB-7FAD816C41C8}"/>
              </a:ext>
            </a:extLst>
          </p:cNvPr>
          <p:cNvSpPr>
            <a:spLocks noGrp="1" noChangeArrowheads="1"/>
          </p:cNvSpPr>
          <p:nvPr>
            <p:ph type="sldNum" sz="quarter" idx="5"/>
          </p:nvPr>
        </p:nvSpPr>
        <p:spPr>
          <a:ln/>
        </p:spPr>
        <p:txBody>
          <a:bodyPr/>
          <a:lstStyle/>
          <a:p>
            <a:fld id="{E319081A-9BAC-7444-AB5B-60410F8FBE9D}" type="slidenum">
              <a:rPr lang="en-US" altLang="en-US"/>
              <a:pPr/>
              <a:t>9</a:t>
            </a:fld>
            <a:endParaRPr lang="en-US" altLang="en-US"/>
          </a:p>
        </p:txBody>
      </p:sp>
      <p:sp>
        <p:nvSpPr>
          <p:cNvPr id="64514" name="Rectangle 2">
            <a:extLst>
              <a:ext uri="{FF2B5EF4-FFF2-40B4-BE49-F238E27FC236}">
                <a16:creationId xmlns:a16="http://schemas.microsoft.com/office/drawing/2014/main" id="{7C121B4E-7739-9045-A776-2D2F21812199}"/>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5" name="Rectangle 3">
            <a:extLst>
              <a:ext uri="{FF2B5EF4-FFF2-40B4-BE49-F238E27FC236}">
                <a16:creationId xmlns:a16="http://schemas.microsoft.com/office/drawing/2014/main" id="{BEEE6D24-C759-5E4F-BA14-95F658E80DE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9D1B53D-B736-9D47-890D-0FDC69151FE1}"/>
              </a:ext>
            </a:extLst>
          </p:cNvPr>
          <p:cNvSpPr>
            <a:spLocks noGrp="1" noChangeArrowheads="1"/>
          </p:cNvSpPr>
          <p:nvPr>
            <p:ph type="sldNum" sz="quarter" idx="5"/>
          </p:nvPr>
        </p:nvSpPr>
        <p:spPr>
          <a:ln/>
        </p:spPr>
        <p:txBody>
          <a:bodyPr/>
          <a:lstStyle/>
          <a:p>
            <a:fld id="{94EF8BC8-DF48-A54A-9322-6A2C4EFEA9DA}" type="slidenum">
              <a:rPr lang="en-US" altLang="en-US"/>
              <a:pPr/>
              <a:t>11</a:t>
            </a:fld>
            <a:endParaRPr lang="en-US" altLang="en-US"/>
          </a:p>
        </p:txBody>
      </p:sp>
      <p:sp>
        <p:nvSpPr>
          <p:cNvPr id="57346" name="Rectangle 2">
            <a:extLst>
              <a:ext uri="{FF2B5EF4-FFF2-40B4-BE49-F238E27FC236}">
                <a16:creationId xmlns:a16="http://schemas.microsoft.com/office/drawing/2014/main" id="{D779BBB5-5DCC-A244-B77A-7ACE36678E25}"/>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085F95F3-0C30-CF4A-A820-1C7B2A120FF5}"/>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01C011D-677C-7C48-9B65-0F70A25C0D34}"/>
              </a:ext>
            </a:extLst>
          </p:cNvPr>
          <p:cNvSpPr>
            <a:spLocks noGrp="1" noChangeArrowheads="1"/>
          </p:cNvSpPr>
          <p:nvPr>
            <p:ph type="ctrTitle"/>
          </p:nvPr>
        </p:nvSpPr>
        <p:spPr>
          <a:xfrm>
            <a:off x="609600" y="2209800"/>
            <a:ext cx="8229600" cy="1828800"/>
          </a:xfrm>
        </p:spPr>
        <p:txBody>
          <a:bodyPr anchor="ctr"/>
          <a:lstStyle>
            <a:lvl1pPr>
              <a:defRPr sz="5400"/>
            </a:lvl1pPr>
          </a:lstStyle>
          <a:p>
            <a:pPr lvl="0"/>
            <a:r>
              <a:rPr lang="en-GB" altLang="en-US" noProof="0"/>
              <a:t>Click to edit Master title style</a:t>
            </a:r>
            <a:endParaRPr lang="en-US" altLang="en-US" noProof="0"/>
          </a:p>
        </p:txBody>
      </p:sp>
      <p:sp>
        <p:nvSpPr>
          <p:cNvPr id="4099" name="Rectangle 3">
            <a:extLst>
              <a:ext uri="{FF2B5EF4-FFF2-40B4-BE49-F238E27FC236}">
                <a16:creationId xmlns:a16="http://schemas.microsoft.com/office/drawing/2014/main" id="{A24F7A9E-173E-7047-8692-790E5943329B}"/>
              </a:ext>
            </a:extLst>
          </p:cNvPr>
          <p:cNvSpPr>
            <a:spLocks noGrp="1" noChangeArrowheads="1"/>
          </p:cNvSpPr>
          <p:nvPr>
            <p:ph type="subTitle" idx="1"/>
          </p:nvPr>
        </p:nvSpPr>
        <p:spPr>
          <a:xfrm>
            <a:off x="609600" y="4876800"/>
            <a:ext cx="8229600" cy="1066800"/>
          </a:xfrm>
        </p:spPr>
        <p:txBody>
          <a:bodyPr/>
          <a:lstStyle>
            <a:lvl1pPr marL="0" indent="0">
              <a:spcBef>
                <a:spcPct val="0"/>
              </a:spcBef>
              <a:buFontTx/>
              <a:buNone/>
              <a:defRPr/>
            </a:lvl1pPr>
          </a:lstStyle>
          <a:p>
            <a:pPr lvl="0"/>
            <a:r>
              <a:rPr lang="en-GB" altLang="en-US" noProof="0"/>
              <a:t>Click to edit Master subtitle style</a:t>
            </a:r>
            <a:endParaRPr lang="en-US" altLang="en-US" noProof="0"/>
          </a:p>
        </p:txBody>
      </p:sp>
      <p:sp>
        <p:nvSpPr>
          <p:cNvPr id="4102" name="Rectangle 6">
            <a:extLst>
              <a:ext uri="{FF2B5EF4-FFF2-40B4-BE49-F238E27FC236}">
                <a16:creationId xmlns:a16="http://schemas.microsoft.com/office/drawing/2014/main" id="{5F87DC48-266F-214E-A306-8686BEB21B29}"/>
              </a:ext>
            </a:extLst>
          </p:cNvPr>
          <p:cNvSpPr>
            <a:spLocks noGrp="1" noChangeArrowheads="1"/>
          </p:cNvSpPr>
          <p:nvPr>
            <p:ph type="sldNum" sz="quarter" idx="4"/>
          </p:nvPr>
        </p:nvSpPr>
        <p:spPr bwMode="auto">
          <a:xfrm>
            <a:off x="7010400" y="152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00">
                <a:solidFill>
                  <a:srgbClr val="FFFFFF"/>
                </a:solidFill>
              </a:defRPr>
            </a:lvl1pPr>
          </a:lstStyle>
          <a:p>
            <a:fld id="{07AB2BAD-4EE1-E048-9569-CA5B50620252}" type="slidenum">
              <a:rPr lang="en-US" altLang="en-US"/>
              <a:pPr/>
              <a:t>‹#›</a:t>
            </a:fld>
            <a:endParaRPr lang="en-US" altLang="en-US"/>
          </a:p>
        </p:txBody>
      </p:sp>
      <p:sp>
        <p:nvSpPr>
          <p:cNvPr id="4114" name="Rectangle 18">
            <a:extLst>
              <a:ext uri="{FF2B5EF4-FFF2-40B4-BE49-F238E27FC236}">
                <a16:creationId xmlns:a16="http://schemas.microsoft.com/office/drawing/2014/main" id="{2A44F25E-B9C7-9248-85E7-7CDCA8C2732D}"/>
              </a:ext>
            </a:extLst>
          </p:cNvPr>
          <p:cNvSpPr>
            <a:spLocks noGrp="1" noChangeArrowheads="1"/>
          </p:cNvSpPr>
          <p:nvPr>
            <p:ph type="dt" sz="half" idx="2"/>
          </p:nvPr>
        </p:nvSpPr>
        <p:spPr/>
        <p:txBody>
          <a:bodyPr/>
          <a:lstStyle>
            <a:lvl1pPr>
              <a:defRPr/>
            </a:lvl1pPr>
          </a:lstStyle>
          <a:p>
            <a:fld id="{15B2F01E-5BF3-C84F-9D6E-CB79C4C7A858}" type="datetime1">
              <a:rPr lang="en-US" altLang="en-US"/>
              <a:pPr/>
              <a:t>9/1/21</a:t>
            </a:fld>
            <a:endParaRPr lang="en-US" altLang="en-US"/>
          </a:p>
        </p:txBody>
      </p:sp>
      <p:sp>
        <p:nvSpPr>
          <p:cNvPr id="4115" name="Rectangle 19">
            <a:extLst>
              <a:ext uri="{FF2B5EF4-FFF2-40B4-BE49-F238E27FC236}">
                <a16:creationId xmlns:a16="http://schemas.microsoft.com/office/drawing/2014/main" id="{E22C6617-ED79-0E43-9721-6D81BC938B3E}"/>
              </a:ext>
            </a:extLst>
          </p:cNvPr>
          <p:cNvSpPr>
            <a:spLocks noGrp="1" noChangeArrowheads="1"/>
          </p:cNvSpPr>
          <p:nvPr>
            <p:ph type="ftr" sz="quarter" idx="3"/>
          </p:nvPr>
        </p:nvSpPr>
        <p:spPr/>
        <p:txBody>
          <a:bodyPr/>
          <a:lstStyle>
            <a:lvl1pPr>
              <a:defRPr/>
            </a:lvl1pPr>
          </a:lstStyle>
          <a:p>
            <a:r>
              <a:rPr lang="en-US" altLang="en-US"/>
              <a:t>© The University of Sheffield</a:t>
            </a:r>
          </a:p>
        </p:txBody>
      </p:sp>
      <p:pic>
        <p:nvPicPr>
          <p:cNvPr id="4122" name="Picture 26">
            <a:extLst>
              <a:ext uri="{FF2B5EF4-FFF2-40B4-BE49-F238E27FC236}">
                <a16:creationId xmlns:a16="http://schemas.microsoft.com/office/drawing/2014/main" id="{7C97094D-5AA9-ED4F-87DF-4C05F45D9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2419350" cy="728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D144-3C4E-734C-A501-6C49C51AAB3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AAB464-1B9E-F646-9161-1FB7074FB9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DB26D9-68F9-C044-BA77-30F98D993CAC}"/>
              </a:ext>
            </a:extLst>
          </p:cNvPr>
          <p:cNvSpPr>
            <a:spLocks noGrp="1"/>
          </p:cNvSpPr>
          <p:nvPr>
            <p:ph type="dt" sz="half" idx="10"/>
          </p:nvPr>
        </p:nvSpPr>
        <p:spPr/>
        <p:txBody>
          <a:bodyPr/>
          <a:lstStyle>
            <a:lvl1pPr>
              <a:defRPr/>
            </a:lvl1pPr>
          </a:lstStyle>
          <a:p>
            <a:fld id="{04AA3CDA-CE6F-C047-8B41-1E830C273D99}" type="datetime1">
              <a:rPr lang="en-US" altLang="en-US"/>
              <a:pPr/>
              <a:t>9/1/21</a:t>
            </a:fld>
            <a:endParaRPr lang="en-US" altLang="en-US"/>
          </a:p>
        </p:txBody>
      </p:sp>
      <p:sp>
        <p:nvSpPr>
          <p:cNvPr id="5" name="Footer Placeholder 4">
            <a:extLst>
              <a:ext uri="{FF2B5EF4-FFF2-40B4-BE49-F238E27FC236}">
                <a16:creationId xmlns:a16="http://schemas.microsoft.com/office/drawing/2014/main" id="{5C70C6F0-9184-CE41-8215-F74AF6E65F1E}"/>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796794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47ABCD-F778-F94E-ACD8-075FB093F8E8}"/>
              </a:ext>
            </a:extLst>
          </p:cNvPr>
          <p:cNvSpPr>
            <a:spLocks noGrp="1"/>
          </p:cNvSpPr>
          <p:nvPr>
            <p:ph type="title" orient="vert"/>
          </p:nvPr>
        </p:nvSpPr>
        <p:spPr>
          <a:xfrm>
            <a:off x="6781800" y="1371600"/>
            <a:ext cx="2057400" cy="47244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6A9566-9DD6-564F-8A71-10A697E6095B}"/>
              </a:ext>
            </a:extLst>
          </p:cNvPr>
          <p:cNvSpPr>
            <a:spLocks noGrp="1"/>
          </p:cNvSpPr>
          <p:nvPr>
            <p:ph type="body" orient="vert" idx="1"/>
          </p:nvPr>
        </p:nvSpPr>
        <p:spPr>
          <a:xfrm>
            <a:off x="609600" y="1371600"/>
            <a:ext cx="6019800" cy="4724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8913FA-11D1-FB4E-9384-6A4E9090DB95}"/>
              </a:ext>
            </a:extLst>
          </p:cNvPr>
          <p:cNvSpPr>
            <a:spLocks noGrp="1"/>
          </p:cNvSpPr>
          <p:nvPr>
            <p:ph type="dt" sz="half" idx="10"/>
          </p:nvPr>
        </p:nvSpPr>
        <p:spPr/>
        <p:txBody>
          <a:bodyPr/>
          <a:lstStyle>
            <a:lvl1pPr>
              <a:defRPr/>
            </a:lvl1pPr>
          </a:lstStyle>
          <a:p>
            <a:fld id="{623D4554-3182-2F47-B5A9-FD0A254192E6}" type="datetime1">
              <a:rPr lang="en-US" altLang="en-US"/>
              <a:pPr/>
              <a:t>9/1/21</a:t>
            </a:fld>
            <a:endParaRPr lang="en-US" altLang="en-US"/>
          </a:p>
        </p:txBody>
      </p:sp>
      <p:sp>
        <p:nvSpPr>
          <p:cNvPr id="5" name="Footer Placeholder 4">
            <a:extLst>
              <a:ext uri="{FF2B5EF4-FFF2-40B4-BE49-F238E27FC236}">
                <a16:creationId xmlns:a16="http://schemas.microsoft.com/office/drawing/2014/main" id="{F0EA932F-EB6E-ED42-A823-DA2F76D249E9}"/>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2174833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B382-907F-0C47-9B88-63B84003DC82}"/>
              </a:ext>
            </a:extLst>
          </p:cNvPr>
          <p:cNvSpPr>
            <a:spLocks noGrp="1"/>
          </p:cNvSpPr>
          <p:nvPr>
            <p:ph type="title"/>
          </p:nvPr>
        </p:nvSpPr>
        <p:spPr>
          <a:xfrm>
            <a:off x="609600" y="1371600"/>
            <a:ext cx="8229600" cy="7620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BFC51A-B54D-CF46-B0FE-1AD6897E1EF2}"/>
              </a:ext>
            </a:extLst>
          </p:cNvPr>
          <p:cNvSpPr>
            <a:spLocks noGrp="1"/>
          </p:cNvSpPr>
          <p:nvPr>
            <p:ph type="body" sz="half" idx="1"/>
          </p:nvPr>
        </p:nvSpPr>
        <p:spPr>
          <a:xfrm>
            <a:off x="609600" y="2362200"/>
            <a:ext cx="4038600" cy="3733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AC8773F-52FF-8F40-AF07-8FB25A4ABC98}"/>
              </a:ext>
            </a:extLst>
          </p:cNvPr>
          <p:cNvSpPr>
            <a:spLocks noGrp="1"/>
          </p:cNvSpPr>
          <p:nvPr>
            <p:ph sz="half" idx="2"/>
          </p:nvPr>
        </p:nvSpPr>
        <p:spPr>
          <a:xfrm>
            <a:off x="4800600" y="2362200"/>
            <a:ext cx="4038600" cy="3733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4DB26E7-3375-0740-A8C6-FC231E9DDD2A}"/>
              </a:ext>
            </a:extLst>
          </p:cNvPr>
          <p:cNvSpPr>
            <a:spLocks noGrp="1"/>
          </p:cNvSpPr>
          <p:nvPr>
            <p:ph type="dt" sz="half" idx="10"/>
          </p:nvPr>
        </p:nvSpPr>
        <p:spPr>
          <a:xfrm>
            <a:off x="685800" y="6553200"/>
            <a:ext cx="914400" cy="304800"/>
          </a:xfrm>
        </p:spPr>
        <p:txBody>
          <a:bodyPr/>
          <a:lstStyle>
            <a:lvl1pPr>
              <a:defRPr/>
            </a:lvl1pPr>
          </a:lstStyle>
          <a:p>
            <a:fld id="{BD2BA602-AC9A-B642-B779-E39C75CC8D17}" type="datetime1">
              <a:rPr lang="en-US" altLang="en-US"/>
              <a:pPr/>
              <a:t>9/1/21</a:t>
            </a:fld>
            <a:endParaRPr lang="en-US" altLang="en-US"/>
          </a:p>
        </p:txBody>
      </p:sp>
      <p:sp>
        <p:nvSpPr>
          <p:cNvPr id="6" name="Footer Placeholder 5">
            <a:extLst>
              <a:ext uri="{FF2B5EF4-FFF2-40B4-BE49-F238E27FC236}">
                <a16:creationId xmlns:a16="http://schemas.microsoft.com/office/drawing/2014/main" id="{80822BE6-D507-F54F-B588-01911983C231}"/>
              </a:ext>
            </a:extLst>
          </p:cNvPr>
          <p:cNvSpPr>
            <a:spLocks noGrp="1"/>
          </p:cNvSpPr>
          <p:nvPr>
            <p:ph type="ftr" sz="quarter" idx="11"/>
          </p:nvPr>
        </p:nvSpPr>
        <p:spPr>
          <a:xfrm>
            <a:off x="1371600" y="6553200"/>
            <a:ext cx="5181600" cy="304800"/>
          </a:xfrm>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2358558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2452-EE02-7B4C-B66F-79EDE69101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19185A2-1810-8C4E-9746-3C9872B42E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0EDD3D-348E-844D-A451-1739CAEBF71F}"/>
              </a:ext>
            </a:extLst>
          </p:cNvPr>
          <p:cNvSpPr>
            <a:spLocks noGrp="1"/>
          </p:cNvSpPr>
          <p:nvPr>
            <p:ph type="dt" sz="half" idx="10"/>
          </p:nvPr>
        </p:nvSpPr>
        <p:spPr/>
        <p:txBody>
          <a:bodyPr/>
          <a:lstStyle>
            <a:lvl1pPr>
              <a:defRPr/>
            </a:lvl1pPr>
          </a:lstStyle>
          <a:p>
            <a:fld id="{36F249CA-A640-934E-A846-889836D9A94A}" type="datetime1">
              <a:rPr lang="en-US" altLang="en-US"/>
              <a:pPr/>
              <a:t>9/1/21</a:t>
            </a:fld>
            <a:endParaRPr lang="en-US" altLang="en-US"/>
          </a:p>
        </p:txBody>
      </p:sp>
      <p:sp>
        <p:nvSpPr>
          <p:cNvPr id="5" name="Footer Placeholder 4">
            <a:extLst>
              <a:ext uri="{FF2B5EF4-FFF2-40B4-BE49-F238E27FC236}">
                <a16:creationId xmlns:a16="http://schemas.microsoft.com/office/drawing/2014/main" id="{701AA827-4314-4344-A5BF-9174E1F653B5}"/>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86420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5AF5-7422-1743-9F23-7B444C5723C1}"/>
              </a:ext>
            </a:extLst>
          </p:cNvPr>
          <p:cNvSpPr>
            <a:spLocks noGrp="1"/>
          </p:cNvSpPr>
          <p:nvPr>
            <p:ph type="title"/>
          </p:nvPr>
        </p:nvSpPr>
        <p:spPr>
          <a:xfrm>
            <a:off x="623888" y="1709738"/>
            <a:ext cx="78867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459C401-37A3-A540-A3DF-924F9D6A008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Date Placeholder 3">
            <a:extLst>
              <a:ext uri="{FF2B5EF4-FFF2-40B4-BE49-F238E27FC236}">
                <a16:creationId xmlns:a16="http://schemas.microsoft.com/office/drawing/2014/main" id="{3A1ECA2B-E6A0-3E46-A591-48B0CBE0A6D3}"/>
              </a:ext>
            </a:extLst>
          </p:cNvPr>
          <p:cNvSpPr>
            <a:spLocks noGrp="1"/>
          </p:cNvSpPr>
          <p:nvPr>
            <p:ph type="dt" sz="half" idx="10"/>
          </p:nvPr>
        </p:nvSpPr>
        <p:spPr/>
        <p:txBody>
          <a:bodyPr/>
          <a:lstStyle>
            <a:lvl1pPr>
              <a:defRPr/>
            </a:lvl1pPr>
          </a:lstStyle>
          <a:p>
            <a:fld id="{32D446CE-0DA1-3544-9D33-96DC3EF87800}" type="datetime1">
              <a:rPr lang="en-US" altLang="en-US"/>
              <a:pPr/>
              <a:t>9/1/21</a:t>
            </a:fld>
            <a:endParaRPr lang="en-US" altLang="en-US"/>
          </a:p>
        </p:txBody>
      </p:sp>
      <p:sp>
        <p:nvSpPr>
          <p:cNvPr id="5" name="Footer Placeholder 4">
            <a:extLst>
              <a:ext uri="{FF2B5EF4-FFF2-40B4-BE49-F238E27FC236}">
                <a16:creationId xmlns:a16="http://schemas.microsoft.com/office/drawing/2014/main" id="{5227DD2E-B623-DF4C-BCB5-ACAFC58B1B56}"/>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2769590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8795-5568-6848-B7FF-5723FC677E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8BFBB38-1301-304E-AD9D-05482DBD098E}"/>
              </a:ext>
            </a:extLst>
          </p:cNvPr>
          <p:cNvSpPr>
            <a:spLocks noGrp="1"/>
          </p:cNvSpPr>
          <p:nvPr>
            <p:ph sz="half" idx="1"/>
          </p:nvPr>
        </p:nvSpPr>
        <p:spPr>
          <a:xfrm>
            <a:off x="609600" y="2362200"/>
            <a:ext cx="4038600" cy="3733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0D1850D-0EE4-6F44-B774-520302584CFE}"/>
              </a:ext>
            </a:extLst>
          </p:cNvPr>
          <p:cNvSpPr>
            <a:spLocks noGrp="1"/>
          </p:cNvSpPr>
          <p:nvPr>
            <p:ph sz="half" idx="2"/>
          </p:nvPr>
        </p:nvSpPr>
        <p:spPr>
          <a:xfrm>
            <a:off x="4800600" y="2362200"/>
            <a:ext cx="4038600" cy="3733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F038A6-5142-B146-9DA7-EBEC3E30D751}"/>
              </a:ext>
            </a:extLst>
          </p:cNvPr>
          <p:cNvSpPr>
            <a:spLocks noGrp="1"/>
          </p:cNvSpPr>
          <p:nvPr>
            <p:ph type="dt" sz="half" idx="10"/>
          </p:nvPr>
        </p:nvSpPr>
        <p:spPr/>
        <p:txBody>
          <a:bodyPr/>
          <a:lstStyle>
            <a:lvl1pPr>
              <a:defRPr/>
            </a:lvl1pPr>
          </a:lstStyle>
          <a:p>
            <a:fld id="{1DAD96F2-B301-2A44-8DCB-DBBB88D14A82}" type="datetime1">
              <a:rPr lang="en-US" altLang="en-US"/>
              <a:pPr/>
              <a:t>9/1/21</a:t>
            </a:fld>
            <a:endParaRPr lang="en-US" altLang="en-US"/>
          </a:p>
        </p:txBody>
      </p:sp>
      <p:sp>
        <p:nvSpPr>
          <p:cNvPr id="6" name="Footer Placeholder 5">
            <a:extLst>
              <a:ext uri="{FF2B5EF4-FFF2-40B4-BE49-F238E27FC236}">
                <a16:creationId xmlns:a16="http://schemas.microsoft.com/office/drawing/2014/main" id="{A5CAC646-9611-E245-944B-1A44970BCD2A}"/>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155864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E296-3296-5549-A900-BB4FABB712E6}"/>
              </a:ext>
            </a:extLst>
          </p:cNvPr>
          <p:cNvSpPr>
            <a:spLocks noGrp="1"/>
          </p:cNvSpPr>
          <p:nvPr>
            <p:ph type="title"/>
          </p:nvPr>
        </p:nvSpPr>
        <p:spPr>
          <a:xfrm>
            <a:off x="630238" y="365125"/>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E76725-75E6-BE4B-AD21-2073E0910C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42FBFE-79A3-9143-99D2-E4FE69F465AE}"/>
              </a:ext>
            </a:extLst>
          </p:cNvPr>
          <p:cNvSpPr>
            <a:spLocks noGrp="1"/>
          </p:cNvSpPr>
          <p:nvPr>
            <p:ph sz="half" idx="2"/>
          </p:nvPr>
        </p:nvSpPr>
        <p:spPr>
          <a:xfrm>
            <a:off x="630238" y="2505075"/>
            <a:ext cx="386873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2C321C3-D1D5-DC4C-BC45-BBCD8EA28D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2C2EA9-A162-2440-BE73-80402C959508}"/>
              </a:ext>
            </a:extLst>
          </p:cNvPr>
          <p:cNvSpPr>
            <a:spLocks noGrp="1"/>
          </p:cNvSpPr>
          <p:nvPr>
            <p:ph sz="quarter" idx="4"/>
          </p:nvPr>
        </p:nvSpPr>
        <p:spPr>
          <a:xfrm>
            <a:off x="4629150" y="2505075"/>
            <a:ext cx="38877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A895EE5-7476-3448-A895-167507D590AC}"/>
              </a:ext>
            </a:extLst>
          </p:cNvPr>
          <p:cNvSpPr>
            <a:spLocks noGrp="1"/>
          </p:cNvSpPr>
          <p:nvPr>
            <p:ph type="dt" sz="half" idx="10"/>
          </p:nvPr>
        </p:nvSpPr>
        <p:spPr/>
        <p:txBody>
          <a:bodyPr/>
          <a:lstStyle>
            <a:lvl1pPr>
              <a:defRPr/>
            </a:lvl1pPr>
          </a:lstStyle>
          <a:p>
            <a:fld id="{E1D983AA-209E-8846-B503-051A63535896}" type="datetime1">
              <a:rPr lang="en-US" altLang="en-US"/>
              <a:pPr/>
              <a:t>9/1/21</a:t>
            </a:fld>
            <a:endParaRPr lang="en-US" altLang="en-US"/>
          </a:p>
        </p:txBody>
      </p:sp>
      <p:sp>
        <p:nvSpPr>
          <p:cNvPr id="8" name="Footer Placeholder 7">
            <a:extLst>
              <a:ext uri="{FF2B5EF4-FFF2-40B4-BE49-F238E27FC236}">
                <a16:creationId xmlns:a16="http://schemas.microsoft.com/office/drawing/2014/main" id="{C414DDAA-6870-BC48-B8FD-B0D0A844B38D}"/>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1678736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3C06-B591-6344-BBD7-E57FC6CC825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9A0FB42-9E3D-3246-A1FD-333DFFC028CD}"/>
              </a:ext>
            </a:extLst>
          </p:cNvPr>
          <p:cNvSpPr>
            <a:spLocks noGrp="1"/>
          </p:cNvSpPr>
          <p:nvPr>
            <p:ph type="dt" sz="half" idx="10"/>
          </p:nvPr>
        </p:nvSpPr>
        <p:spPr/>
        <p:txBody>
          <a:bodyPr/>
          <a:lstStyle>
            <a:lvl1pPr>
              <a:defRPr/>
            </a:lvl1pPr>
          </a:lstStyle>
          <a:p>
            <a:fld id="{57C8C5C5-EE71-184B-A9D4-0FB080EE412D}" type="datetime1">
              <a:rPr lang="en-US" altLang="en-US"/>
              <a:pPr/>
              <a:t>9/1/21</a:t>
            </a:fld>
            <a:endParaRPr lang="en-US" altLang="en-US"/>
          </a:p>
        </p:txBody>
      </p:sp>
      <p:sp>
        <p:nvSpPr>
          <p:cNvPr id="4" name="Footer Placeholder 3">
            <a:extLst>
              <a:ext uri="{FF2B5EF4-FFF2-40B4-BE49-F238E27FC236}">
                <a16:creationId xmlns:a16="http://schemas.microsoft.com/office/drawing/2014/main" id="{C04A285F-BEA7-8F45-9C88-E046B4BE9280}"/>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262103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B6D798-6557-794E-96F4-A7CF751C35C8}"/>
              </a:ext>
            </a:extLst>
          </p:cNvPr>
          <p:cNvSpPr>
            <a:spLocks noGrp="1"/>
          </p:cNvSpPr>
          <p:nvPr>
            <p:ph type="dt" sz="half" idx="10"/>
          </p:nvPr>
        </p:nvSpPr>
        <p:spPr/>
        <p:txBody>
          <a:bodyPr/>
          <a:lstStyle>
            <a:lvl1pPr>
              <a:defRPr/>
            </a:lvl1pPr>
          </a:lstStyle>
          <a:p>
            <a:fld id="{3DD741A1-6442-2947-89DC-E51F3EDED8B0}" type="datetime1">
              <a:rPr lang="en-US" altLang="en-US"/>
              <a:pPr/>
              <a:t>9/1/21</a:t>
            </a:fld>
            <a:endParaRPr lang="en-US" altLang="en-US"/>
          </a:p>
        </p:txBody>
      </p:sp>
      <p:sp>
        <p:nvSpPr>
          <p:cNvPr id="3" name="Footer Placeholder 2">
            <a:extLst>
              <a:ext uri="{FF2B5EF4-FFF2-40B4-BE49-F238E27FC236}">
                <a16:creationId xmlns:a16="http://schemas.microsoft.com/office/drawing/2014/main" id="{E2B251EA-E115-ED48-8DAF-A64DE6DC2F8A}"/>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413796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6931-8C2D-F94B-9F6D-1955028753AD}"/>
              </a:ext>
            </a:extLst>
          </p:cNvPr>
          <p:cNvSpPr>
            <a:spLocks noGrp="1"/>
          </p:cNvSpPr>
          <p:nvPr>
            <p:ph type="title"/>
          </p:nvPr>
        </p:nvSpPr>
        <p:spPr>
          <a:xfrm>
            <a:off x="630238" y="457200"/>
            <a:ext cx="2949575"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26F062E-072E-C347-8421-3A037DB44FB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41B64B-8A75-5544-9B72-E5D44E03BB7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4F47BB-A5EF-B34F-A271-3CD9B0CBAA17}"/>
              </a:ext>
            </a:extLst>
          </p:cNvPr>
          <p:cNvSpPr>
            <a:spLocks noGrp="1"/>
          </p:cNvSpPr>
          <p:nvPr>
            <p:ph type="dt" sz="half" idx="10"/>
          </p:nvPr>
        </p:nvSpPr>
        <p:spPr/>
        <p:txBody>
          <a:bodyPr/>
          <a:lstStyle>
            <a:lvl1pPr>
              <a:defRPr/>
            </a:lvl1pPr>
          </a:lstStyle>
          <a:p>
            <a:fld id="{D59CD135-AD29-0742-88FF-F20836880B72}" type="datetime1">
              <a:rPr lang="en-US" altLang="en-US"/>
              <a:pPr/>
              <a:t>9/1/21</a:t>
            </a:fld>
            <a:endParaRPr lang="en-US" altLang="en-US"/>
          </a:p>
        </p:txBody>
      </p:sp>
      <p:sp>
        <p:nvSpPr>
          <p:cNvPr id="6" name="Footer Placeholder 5">
            <a:extLst>
              <a:ext uri="{FF2B5EF4-FFF2-40B4-BE49-F238E27FC236}">
                <a16:creationId xmlns:a16="http://schemas.microsoft.com/office/drawing/2014/main" id="{DF88F377-B1A5-5140-BA2F-32A9A597DCAD}"/>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3227115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AA6D-9361-E145-BC23-CCC4694C56DB}"/>
              </a:ext>
            </a:extLst>
          </p:cNvPr>
          <p:cNvSpPr>
            <a:spLocks noGrp="1"/>
          </p:cNvSpPr>
          <p:nvPr>
            <p:ph type="title"/>
          </p:nvPr>
        </p:nvSpPr>
        <p:spPr>
          <a:xfrm>
            <a:off x="630238" y="457200"/>
            <a:ext cx="2949575"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1198955-5CD3-4842-9EE2-95CDE204162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AED7F095-5CD6-B645-A930-A9DBB97A52F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0CC945-BB91-CE49-86EA-57477EEAF0C5}"/>
              </a:ext>
            </a:extLst>
          </p:cNvPr>
          <p:cNvSpPr>
            <a:spLocks noGrp="1"/>
          </p:cNvSpPr>
          <p:nvPr>
            <p:ph type="dt" sz="half" idx="10"/>
          </p:nvPr>
        </p:nvSpPr>
        <p:spPr/>
        <p:txBody>
          <a:bodyPr/>
          <a:lstStyle>
            <a:lvl1pPr>
              <a:defRPr/>
            </a:lvl1pPr>
          </a:lstStyle>
          <a:p>
            <a:fld id="{9008E04F-2D13-5440-8F66-E9EB0CF00C00}" type="datetime1">
              <a:rPr lang="en-US" altLang="en-US"/>
              <a:pPr/>
              <a:t>9/1/21</a:t>
            </a:fld>
            <a:endParaRPr lang="en-US" altLang="en-US"/>
          </a:p>
        </p:txBody>
      </p:sp>
      <p:sp>
        <p:nvSpPr>
          <p:cNvPr id="6" name="Footer Placeholder 5">
            <a:extLst>
              <a:ext uri="{FF2B5EF4-FFF2-40B4-BE49-F238E27FC236}">
                <a16:creationId xmlns:a16="http://schemas.microsoft.com/office/drawing/2014/main" id="{0289574B-2EEE-CA4A-A61F-300DF7C66FB2}"/>
              </a:ext>
            </a:extLst>
          </p:cNvPr>
          <p:cNvSpPr>
            <a:spLocks noGrp="1"/>
          </p:cNvSpPr>
          <p:nvPr>
            <p:ph type="ftr" sz="quarter" idx="11"/>
          </p:nvPr>
        </p:nvSpPr>
        <p:spPr/>
        <p:txBody>
          <a:bodyPr/>
          <a:lstStyle>
            <a:lvl1pPr>
              <a:defRPr/>
            </a:lvl1pPr>
          </a:lstStyle>
          <a:p>
            <a:r>
              <a:rPr lang="en-US" altLang="en-US"/>
              <a:t>© The University of Sheffield</a:t>
            </a:r>
          </a:p>
        </p:txBody>
      </p:sp>
    </p:spTree>
    <p:extLst>
      <p:ext uri="{BB962C8B-B14F-4D97-AF65-F5344CB8AC3E}">
        <p14:creationId xmlns:p14="http://schemas.microsoft.com/office/powerpoint/2010/main" val="119921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80E1D0-C547-CD48-8FD8-E7AD920660FC}"/>
              </a:ext>
            </a:extLst>
          </p:cNvPr>
          <p:cNvSpPr>
            <a:spLocks noGrp="1" noChangeArrowheads="1"/>
          </p:cNvSpPr>
          <p:nvPr>
            <p:ph type="title"/>
          </p:nvPr>
        </p:nvSpPr>
        <p:spPr bwMode="auto">
          <a:xfrm>
            <a:off x="609600" y="13716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title style</a:t>
            </a:r>
            <a:endParaRPr lang="en-US" altLang="en-US"/>
          </a:p>
        </p:txBody>
      </p:sp>
      <p:sp>
        <p:nvSpPr>
          <p:cNvPr id="1027" name="Rectangle 3">
            <a:extLst>
              <a:ext uri="{FF2B5EF4-FFF2-40B4-BE49-F238E27FC236}">
                <a16:creationId xmlns:a16="http://schemas.microsoft.com/office/drawing/2014/main" id="{CEE13F65-A232-DC49-93E1-2E6D57E49A60}"/>
              </a:ext>
            </a:extLst>
          </p:cNvPr>
          <p:cNvSpPr>
            <a:spLocks noGrp="1" noChangeArrowheads="1"/>
          </p:cNvSpPr>
          <p:nvPr>
            <p:ph type="body" idx="1"/>
          </p:nvPr>
        </p:nvSpPr>
        <p:spPr bwMode="auto">
          <a:xfrm>
            <a:off x="609600" y="2362200"/>
            <a:ext cx="8229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1034" name="Rectangle 10">
            <a:extLst>
              <a:ext uri="{FF2B5EF4-FFF2-40B4-BE49-F238E27FC236}">
                <a16:creationId xmlns:a16="http://schemas.microsoft.com/office/drawing/2014/main" id="{EA9A9DB2-8163-F948-8079-A1B69C619AEF}"/>
              </a:ext>
            </a:extLst>
          </p:cNvPr>
          <p:cNvSpPr>
            <a:spLocks noGrp="1" noChangeArrowheads="1"/>
          </p:cNvSpPr>
          <p:nvPr>
            <p:ph type="dt" sz="half" idx="2"/>
          </p:nvPr>
        </p:nvSpPr>
        <p:spPr bwMode="auto">
          <a:xfrm>
            <a:off x="685800" y="6553200"/>
            <a:ext cx="914400" cy="3048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FFFFFF"/>
                </a:solidFill>
                <a:latin typeface="+mn-lt"/>
              </a:defRPr>
            </a:lvl1pPr>
          </a:lstStyle>
          <a:p>
            <a:fld id="{63F3A741-6791-0B47-8989-C091B864036C}" type="datetime1">
              <a:rPr lang="en-US" altLang="en-US"/>
              <a:pPr/>
              <a:t>9/1/21</a:t>
            </a:fld>
            <a:endParaRPr lang="en-US" altLang="en-US"/>
          </a:p>
        </p:txBody>
      </p:sp>
      <p:sp>
        <p:nvSpPr>
          <p:cNvPr id="1035" name="Rectangle 11">
            <a:extLst>
              <a:ext uri="{FF2B5EF4-FFF2-40B4-BE49-F238E27FC236}">
                <a16:creationId xmlns:a16="http://schemas.microsoft.com/office/drawing/2014/main" id="{17988CAE-1AA9-DF41-92EF-52C1841F2723}"/>
              </a:ext>
            </a:extLst>
          </p:cNvPr>
          <p:cNvSpPr>
            <a:spLocks noGrp="1" noChangeArrowheads="1"/>
          </p:cNvSpPr>
          <p:nvPr>
            <p:ph type="ftr" sz="quarter" idx="3"/>
          </p:nvPr>
        </p:nvSpPr>
        <p:spPr bwMode="auto">
          <a:xfrm>
            <a:off x="1371600" y="6553200"/>
            <a:ext cx="5181600" cy="3048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FFFFFF"/>
                </a:solidFill>
                <a:latin typeface="+mn-lt"/>
              </a:defRPr>
            </a:lvl1pPr>
          </a:lstStyle>
          <a:p>
            <a:r>
              <a:rPr lang="en-US" altLang="en-US"/>
              <a:t>© The University of Sheffield</a:t>
            </a:r>
          </a:p>
        </p:txBody>
      </p:sp>
      <p:pic>
        <p:nvPicPr>
          <p:cNvPr id="1055" name="Picture 31">
            <a:extLst>
              <a:ext uri="{FF2B5EF4-FFF2-40B4-BE49-F238E27FC236}">
                <a16:creationId xmlns:a16="http://schemas.microsoft.com/office/drawing/2014/main" id="{52CDED14-DE99-3445-AF63-8C279AB607C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52400"/>
            <a:ext cx="2419350" cy="728663"/>
          </a:xfrm>
          <a:prstGeom prst="rect">
            <a:avLst/>
          </a:prstGeom>
          <a:noFill/>
          <a:extLst>
            <a:ext uri="{909E8E84-426E-40DD-AFC4-6F175D3DCCD1}">
              <a14:hiddenFill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l" rtl="0" eaLnBrk="1" fontAlgn="base" hangingPunct="1">
        <a:lnSpc>
          <a:spcPct val="83000"/>
        </a:lnSpc>
        <a:spcBef>
          <a:spcPct val="0"/>
        </a:spcBef>
        <a:spcAft>
          <a:spcPct val="0"/>
        </a:spcAft>
        <a:defRPr sz="4400" kern="1200">
          <a:solidFill>
            <a:schemeClr val="tx1"/>
          </a:solidFill>
          <a:latin typeface="+mj-lt"/>
          <a:ea typeface="+mj-ea"/>
          <a:cs typeface="+mj-cs"/>
        </a:defRPr>
      </a:lvl1pPr>
      <a:lvl2pPr algn="l" rtl="0" eaLnBrk="1" fontAlgn="base" hangingPunct="1">
        <a:lnSpc>
          <a:spcPct val="83000"/>
        </a:lnSpc>
        <a:spcBef>
          <a:spcPct val="0"/>
        </a:spcBef>
        <a:spcAft>
          <a:spcPct val="0"/>
        </a:spcAft>
        <a:defRPr sz="4400">
          <a:solidFill>
            <a:schemeClr val="tx1"/>
          </a:solidFill>
          <a:latin typeface="TUOS Stephenson" pitchFamily="-128" charset="0"/>
        </a:defRPr>
      </a:lvl2pPr>
      <a:lvl3pPr algn="l" rtl="0" eaLnBrk="1" fontAlgn="base" hangingPunct="1">
        <a:lnSpc>
          <a:spcPct val="83000"/>
        </a:lnSpc>
        <a:spcBef>
          <a:spcPct val="0"/>
        </a:spcBef>
        <a:spcAft>
          <a:spcPct val="0"/>
        </a:spcAft>
        <a:defRPr sz="4400">
          <a:solidFill>
            <a:schemeClr val="tx1"/>
          </a:solidFill>
          <a:latin typeface="TUOS Stephenson" pitchFamily="-128" charset="0"/>
        </a:defRPr>
      </a:lvl3pPr>
      <a:lvl4pPr algn="l" rtl="0" eaLnBrk="1" fontAlgn="base" hangingPunct="1">
        <a:lnSpc>
          <a:spcPct val="83000"/>
        </a:lnSpc>
        <a:spcBef>
          <a:spcPct val="0"/>
        </a:spcBef>
        <a:spcAft>
          <a:spcPct val="0"/>
        </a:spcAft>
        <a:defRPr sz="4400">
          <a:solidFill>
            <a:schemeClr val="tx1"/>
          </a:solidFill>
          <a:latin typeface="TUOS Stephenson" pitchFamily="-128" charset="0"/>
        </a:defRPr>
      </a:lvl4pPr>
      <a:lvl5pPr algn="l" rtl="0" eaLnBrk="1" fontAlgn="base" hangingPunct="1">
        <a:lnSpc>
          <a:spcPct val="83000"/>
        </a:lnSpc>
        <a:spcBef>
          <a:spcPct val="0"/>
        </a:spcBef>
        <a:spcAft>
          <a:spcPct val="0"/>
        </a:spcAft>
        <a:defRPr sz="4400">
          <a:solidFill>
            <a:schemeClr val="tx1"/>
          </a:solidFill>
          <a:latin typeface="TUOS Stephenson" pitchFamily="-128" charset="0"/>
        </a:defRPr>
      </a:lvl5pPr>
      <a:lvl6pPr marL="457200" algn="l" rtl="0" eaLnBrk="1" fontAlgn="base" hangingPunct="1">
        <a:lnSpc>
          <a:spcPct val="83000"/>
        </a:lnSpc>
        <a:spcBef>
          <a:spcPct val="0"/>
        </a:spcBef>
        <a:spcAft>
          <a:spcPct val="0"/>
        </a:spcAft>
        <a:defRPr sz="4400">
          <a:solidFill>
            <a:schemeClr val="tx1"/>
          </a:solidFill>
          <a:latin typeface="TUOS Stephenson" pitchFamily="-128" charset="0"/>
        </a:defRPr>
      </a:lvl6pPr>
      <a:lvl7pPr marL="914400" algn="l" rtl="0" eaLnBrk="1" fontAlgn="base" hangingPunct="1">
        <a:lnSpc>
          <a:spcPct val="83000"/>
        </a:lnSpc>
        <a:spcBef>
          <a:spcPct val="0"/>
        </a:spcBef>
        <a:spcAft>
          <a:spcPct val="0"/>
        </a:spcAft>
        <a:defRPr sz="4400">
          <a:solidFill>
            <a:schemeClr val="tx1"/>
          </a:solidFill>
          <a:latin typeface="TUOS Stephenson" pitchFamily="-128" charset="0"/>
        </a:defRPr>
      </a:lvl7pPr>
      <a:lvl8pPr marL="1371600" algn="l" rtl="0" eaLnBrk="1" fontAlgn="base" hangingPunct="1">
        <a:lnSpc>
          <a:spcPct val="83000"/>
        </a:lnSpc>
        <a:spcBef>
          <a:spcPct val="0"/>
        </a:spcBef>
        <a:spcAft>
          <a:spcPct val="0"/>
        </a:spcAft>
        <a:defRPr sz="4400">
          <a:solidFill>
            <a:schemeClr val="tx1"/>
          </a:solidFill>
          <a:latin typeface="TUOS Stephenson" pitchFamily="-128" charset="0"/>
        </a:defRPr>
      </a:lvl8pPr>
      <a:lvl9pPr marL="1828800" algn="l" rtl="0" eaLnBrk="1" fontAlgn="base" hangingPunct="1">
        <a:lnSpc>
          <a:spcPct val="83000"/>
        </a:lnSpc>
        <a:spcBef>
          <a:spcPct val="0"/>
        </a:spcBef>
        <a:spcAft>
          <a:spcPct val="0"/>
        </a:spcAft>
        <a:defRPr sz="4400">
          <a:solidFill>
            <a:schemeClr val="tx1"/>
          </a:solidFill>
          <a:latin typeface="TUOS Stephenson" pitchFamily="-128" charset="0"/>
        </a:defRPr>
      </a:lvl9pPr>
    </p:titleStyle>
    <p:bodyStyle>
      <a:lvl1pPr marL="342900" indent="-342900" algn="l" rtl="0" eaLnBrk="1" fontAlgn="base" hangingPunct="1">
        <a:spcBef>
          <a:spcPct val="30000"/>
        </a:spcBef>
        <a:spcAft>
          <a:spcPct val="0"/>
        </a:spcAft>
        <a:buChar char="•"/>
        <a:defRPr sz="3200" kern="1200">
          <a:solidFill>
            <a:schemeClr val="bg2"/>
          </a:solidFill>
          <a:latin typeface="+mn-lt"/>
          <a:ea typeface="+mn-ea"/>
          <a:cs typeface="+mn-cs"/>
        </a:defRPr>
      </a:lvl1pPr>
      <a:lvl2pPr marL="742950" indent="-285750" algn="l" rtl="0" eaLnBrk="1" fontAlgn="base" hangingPunct="1">
        <a:spcBef>
          <a:spcPct val="30000"/>
        </a:spcBef>
        <a:spcAft>
          <a:spcPct val="0"/>
        </a:spcAft>
        <a:buFont typeface="TUOS Stephenson" pitchFamily="-128" charset="0"/>
        <a:buChar char="•"/>
        <a:defRPr sz="2800" kern="1200">
          <a:solidFill>
            <a:schemeClr val="bg2"/>
          </a:solidFill>
          <a:latin typeface="+mn-lt"/>
          <a:ea typeface="+mn-ea"/>
          <a:cs typeface="+mn-cs"/>
        </a:defRPr>
      </a:lvl2pPr>
      <a:lvl3pPr marL="1143000" indent="-228600" algn="l" rtl="0" eaLnBrk="1" fontAlgn="base" hangingPunct="1">
        <a:spcBef>
          <a:spcPct val="20000"/>
        </a:spcBef>
        <a:spcAft>
          <a:spcPct val="0"/>
        </a:spcAft>
        <a:defRPr sz="2400" kern="1200">
          <a:solidFill>
            <a:schemeClr val="bg2"/>
          </a:solidFill>
          <a:latin typeface="+mn-lt"/>
          <a:ea typeface="+mn-ea"/>
          <a:cs typeface="+mn-cs"/>
        </a:defRPr>
      </a:lvl3pPr>
      <a:lvl4pPr marL="1600200" indent="-228600" algn="l" rtl="0" eaLnBrk="1" fontAlgn="base" hangingPunct="1">
        <a:lnSpc>
          <a:spcPct val="120000"/>
        </a:lnSpc>
        <a:spcBef>
          <a:spcPct val="20000"/>
        </a:spcBef>
        <a:spcAft>
          <a:spcPct val="0"/>
        </a:spcAft>
        <a:buFont typeface="TUOS Stephenson" pitchFamily="-128" charset="0"/>
        <a:defRPr sz="1400" kern="1200">
          <a:solidFill>
            <a:schemeClr val="bg2"/>
          </a:solidFill>
          <a:latin typeface="+mn-lt"/>
          <a:ea typeface="+mn-ea"/>
          <a:cs typeface="+mn-cs"/>
        </a:defRPr>
      </a:lvl4pPr>
      <a:lvl5pPr marL="2057400" indent="-228600" algn="l" rtl="0" eaLnBrk="1" fontAlgn="base" hangingPunct="1">
        <a:lnSpc>
          <a:spcPct val="140000"/>
        </a:lnSpc>
        <a:spcBef>
          <a:spcPct val="20000"/>
        </a:spcBef>
        <a:spcAft>
          <a:spcPct val="0"/>
        </a:spcAft>
        <a:buFont typeface="TUOS Stephenson" pitchFamily="-128" charset="0"/>
        <a:buChar char="•"/>
        <a:defRPr sz="9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65" y="0"/>
            <a:ext cx="3548836"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58" name="Rectangle 2">
            <a:extLst>
              <a:ext uri="{FF2B5EF4-FFF2-40B4-BE49-F238E27FC236}">
                <a16:creationId xmlns:a16="http://schemas.microsoft.com/office/drawing/2014/main" id="{D4BA2A5B-DF66-6A4A-B975-D823879CA51C}"/>
              </a:ext>
            </a:extLst>
          </p:cNvPr>
          <p:cNvSpPr>
            <a:spLocks noGrp="1" noChangeArrowheads="1"/>
          </p:cNvSpPr>
          <p:nvPr>
            <p:ph type="ctrTitle"/>
          </p:nvPr>
        </p:nvSpPr>
        <p:spPr>
          <a:xfrm>
            <a:off x="504469" y="871442"/>
            <a:ext cx="3044367" cy="3172364"/>
          </a:xfrm>
        </p:spPr>
        <p:txBody>
          <a:bodyPr anchor="b">
            <a:normAutofit/>
          </a:bodyPr>
          <a:lstStyle/>
          <a:p>
            <a:r>
              <a:rPr lang="en-US" sz="3600" dirty="0">
                <a:solidFill>
                  <a:srgbClr val="595959"/>
                </a:solidFill>
              </a:rPr>
              <a:t>Control the wheelchair based on the motor imagery and BCI technology</a:t>
            </a:r>
            <a:r>
              <a:rPr lang="en-GB" sz="3600" dirty="0">
                <a:solidFill>
                  <a:srgbClr val="595959"/>
                </a:solidFill>
                <a:effectLst/>
              </a:rPr>
              <a:t> </a:t>
            </a:r>
            <a:endParaRPr lang="en-US" altLang="en-US" sz="3600" dirty="0">
              <a:solidFill>
                <a:srgbClr val="595959"/>
              </a:solidFill>
            </a:endParaRPr>
          </a:p>
        </p:txBody>
      </p:sp>
      <p:sp>
        <p:nvSpPr>
          <p:cNvPr id="45059" name="Rectangle 3">
            <a:extLst>
              <a:ext uri="{FF2B5EF4-FFF2-40B4-BE49-F238E27FC236}">
                <a16:creationId xmlns:a16="http://schemas.microsoft.com/office/drawing/2014/main" id="{7429586C-C832-3146-914A-498F54B90138}"/>
              </a:ext>
            </a:extLst>
          </p:cNvPr>
          <p:cNvSpPr>
            <a:spLocks noGrp="1" noChangeArrowheads="1"/>
          </p:cNvSpPr>
          <p:nvPr>
            <p:ph type="subTitle" idx="1"/>
          </p:nvPr>
        </p:nvSpPr>
        <p:spPr>
          <a:xfrm>
            <a:off x="663537" y="4348571"/>
            <a:ext cx="2193632" cy="1637987"/>
          </a:xfrm>
        </p:spPr>
        <p:txBody>
          <a:bodyPr anchor="t">
            <a:normAutofit/>
          </a:bodyPr>
          <a:lstStyle/>
          <a:p>
            <a:pPr>
              <a:spcAft>
                <a:spcPts val="600"/>
              </a:spcAft>
            </a:pPr>
            <a:r>
              <a:rPr lang="nl-NL" sz="1200" dirty="0">
                <a:solidFill>
                  <a:srgbClr val="595959"/>
                </a:solidFill>
              </a:rPr>
              <a:t>Student name: </a:t>
            </a:r>
            <a:r>
              <a:rPr lang="nl-NL" sz="1200" dirty="0" err="1">
                <a:solidFill>
                  <a:srgbClr val="595959"/>
                </a:solidFill>
              </a:rPr>
              <a:t>yuqi</a:t>
            </a:r>
            <a:r>
              <a:rPr lang="nl-NL" sz="1200" dirty="0">
                <a:solidFill>
                  <a:srgbClr val="595959"/>
                </a:solidFill>
              </a:rPr>
              <a:t> He</a:t>
            </a:r>
            <a:endParaRPr lang="en-GB" sz="1200" dirty="0">
              <a:solidFill>
                <a:srgbClr val="595959"/>
              </a:solidFill>
            </a:endParaRPr>
          </a:p>
          <a:p>
            <a:pPr>
              <a:spcAft>
                <a:spcPts val="600"/>
              </a:spcAft>
            </a:pPr>
            <a:r>
              <a:rPr lang="nl-NL" sz="1200" dirty="0">
                <a:solidFill>
                  <a:srgbClr val="595959"/>
                </a:solidFill>
              </a:rPr>
              <a:t>Student Reg No: 200200170</a:t>
            </a:r>
            <a:r>
              <a:rPr lang="en-GB" sz="1200" dirty="0">
                <a:solidFill>
                  <a:srgbClr val="595959"/>
                </a:solidFill>
                <a:effectLst/>
              </a:rPr>
              <a:t> </a:t>
            </a:r>
          </a:p>
          <a:p>
            <a:pPr>
              <a:spcAft>
                <a:spcPts val="600"/>
              </a:spcAft>
            </a:pPr>
            <a:r>
              <a:rPr lang="en-GB" sz="1200" dirty="0">
                <a:solidFill>
                  <a:srgbClr val="595959"/>
                </a:solidFill>
              </a:rPr>
              <a:t>Supervisor:</a:t>
            </a:r>
            <a:r>
              <a:rPr lang="en-GB" sz="1200" b="1" dirty="0">
                <a:solidFill>
                  <a:srgbClr val="595959"/>
                </a:solidFill>
              </a:rPr>
              <a:t> </a:t>
            </a:r>
            <a:r>
              <a:rPr lang="en-GB" sz="1200" dirty="0" err="1">
                <a:solidFill>
                  <a:srgbClr val="595959"/>
                </a:solidFill>
              </a:rPr>
              <a:t>Dr.</a:t>
            </a:r>
            <a:r>
              <a:rPr lang="en-GB" sz="1200" dirty="0">
                <a:solidFill>
                  <a:srgbClr val="595959"/>
                </a:solidFill>
              </a:rPr>
              <a:t> </a:t>
            </a:r>
            <a:r>
              <a:rPr lang="en-GB" sz="1200" dirty="0" err="1">
                <a:solidFill>
                  <a:srgbClr val="595959"/>
                </a:solidFill>
              </a:rPr>
              <a:t>Mahnaz</a:t>
            </a:r>
            <a:r>
              <a:rPr lang="en-GB" sz="1200" dirty="0">
                <a:solidFill>
                  <a:srgbClr val="595959"/>
                </a:solidFill>
              </a:rPr>
              <a:t> </a:t>
            </a:r>
            <a:r>
              <a:rPr lang="en-GB" sz="1200" dirty="0" err="1">
                <a:solidFill>
                  <a:srgbClr val="595959"/>
                </a:solidFill>
              </a:rPr>
              <a:t>Arvaneh</a:t>
            </a:r>
            <a:endParaRPr lang="en-GB" sz="1200" dirty="0">
              <a:solidFill>
                <a:srgbClr val="595959"/>
              </a:solidFill>
            </a:endParaRPr>
          </a:p>
          <a:p>
            <a:pPr>
              <a:spcAft>
                <a:spcPts val="600"/>
              </a:spcAft>
            </a:pPr>
            <a:endParaRPr lang="en-US" altLang="en-US" sz="1200" dirty="0">
              <a:solidFill>
                <a:srgbClr val="595959"/>
              </a:solidFill>
            </a:endParaRPr>
          </a:p>
        </p:txBody>
      </p:sp>
      <p:pic>
        <p:nvPicPr>
          <p:cNvPr id="45061" name="Picture 45060" descr="Abstract green lights">
            <a:extLst>
              <a:ext uri="{FF2B5EF4-FFF2-40B4-BE49-F238E27FC236}">
                <a16:creationId xmlns:a16="http://schemas.microsoft.com/office/drawing/2014/main" id="{0DB429F8-506C-44EB-B150-E0137AA6A21A}"/>
              </a:ext>
            </a:extLst>
          </p:cNvPr>
          <p:cNvPicPr>
            <a:picLocks noChangeAspect="1"/>
          </p:cNvPicPr>
          <p:nvPr/>
        </p:nvPicPr>
        <p:blipFill rotWithShape="1">
          <a:blip r:embed="rId5"/>
          <a:stretch/>
        </p:blipFill>
        <p:spPr>
          <a:xfrm>
            <a:off x="4058037" y="1711409"/>
            <a:ext cx="4580240" cy="3435180"/>
          </a:xfrm>
          <a:prstGeom prst="rect">
            <a:avLst/>
          </a:prstGeom>
        </p:spPr>
      </p:pic>
      <p:pic>
        <p:nvPicPr>
          <p:cNvPr id="12" name="Audio 11">
            <a:hlinkClick r:id="" action="ppaction://media"/>
            <a:extLst>
              <a:ext uri="{FF2B5EF4-FFF2-40B4-BE49-F238E27FC236}">
                <a16:creationId xmlns:a16="http://schemas.microsoft.com/office/drawing/2014/main" id="{F241DB7C-BF18-A248-B6EA-9849EDF4D9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647"/>
    </mc:Choice>
    <mc:Fallback>
      <p:transition spd="slow" advTm="46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D2E007-03EB-D047-836C-B9F62813DA6A}"/>
              </a:ext>
            </a:extLst>
          </p:cNvPr>
          <p:cNvSpPr>
            <a:spLocks noGrp="1"/>
          </p:cNvSpPr>
          <p:nvPr>
            <p:ph type="title"/>
          </p:nvPr>
        </p:nvSpPr>
        <p:spPr>
          <a:xfrm>
            <a:off x="628650" y="609600"/>
            <a:ext cx="2804505" cy="1330839"/>
          </a:xfrm>
        </p:spPr>
        <p:txBody>
          <a:bodyPr vert="horz" lIns="91440" tIns="45720" rIns="91440" bIns="45720" rtlCol="0" anchor="ctr">
            <a:normAutofit/>
          </a:bodyPr>
          <a:lstStyle/>
          <a:p>
            <a:pPr>
              <a:lnSpc>
                <a:spcPct val="90000"/>
              </a:lnSpc>
            </a:pPr>
            <a:r>
              <a:rPr lang="en-US" sz="3600" kern="1200" dirty="0">
                <a:solidFill>
                  <a:schemeClr val="tx1"/>
                </a:solidFill>
                <a:latin typeface="+mj-lt"/>
                <a:ea typeface="+mj-ea"/>
                <a:cs typeface="+mj-cs"/>
              </a:rPr>
              <a:t>OVR-CSP</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8" name="TextBox 7">
            <a:extLst>
              <a:ext uri="{FF2B5EF4-FFF2-40B4-BE49-F238E27FC236}">
                <a16:creationId xmlns:a16="http://schemas.microsoft.com/office/drawing/2014/main" id="{E956742F-7F23-2B43-98B0-2946F1C57301}"/>
              </a:ext>
            </a:extLst>
          </p:cNvPr>
          <p:cNvSpPr txBox="1"/>
          <p:nvPr/>
        </p:nvSpPr>
        <p:spPr>
          <a:xfrm>
            <a:off x="646774" y="2194102"/>
            <a:ext cx="2570251" cy="3908586"/>
          </a:xfrm>
          <a:prstGeom prst="rect">
            <a:avLst/>
          </a:prstGeom>
        </p:spPr>
        <p:txBody>
          <a:bodyPr vert="horz" lIns="91440" tIns="45720" rIns="91440" bIns="45720" rtlCol="0">
            <a:normAutofit/>
          </a:bodyPr>
          <a:lstStyle/>
          <a:p>
            <a:pPr indent="-228600" eaLnBrk="1" hangingPunct="1">
              <a:lnSpc>
                <a:spcPct val="90000"/>
              </a:lnSpc>
              <a:spcAft>
                <a:spcPts val="600"/>
              </a:spcAft>
              <a:buFont typeface="Arial" panose="020B0604020202020204" pitchFamily="34" charset="0"/>
              <a:buChar char="•"/>
            </a:pPr>
            <a:r>
              <a:rPr lang="en-US" sz="2000" dirty="0">
                <a:latin typeface="+mn-lt"/>
              </a:rPr>
              <a:t>The OVR approach computes the CSP features that discriminate each class from the rest of the classes. </a:t>
            </a:r>
          </a:p>
          <a:p>
            <a:pPr indent="-228600" eaLnBrk="1" hangingPunct="1">
              <a:lnSpc>
                <a:spcPct val="90000"/>
              </a:lnSpc>
              <a:spcAft>
                <a:spcPts val="600"/>
              </a:spcAft>
              <a:buFont typeface="Arial" panose="020B0604020202020204" pitchFamily="34" charset="0"/>
              <a:buChar char="•"/>
            </a:pPr>
            <a:r>
              <a:rPr lang="en-GB" sz="2000" dirty="0">
                <a:latin typeface="+mn-lt"/>
              </a:rPr>
              <a:t>A total of four classes of problems have been transformed into four binary classification problems.</a:t>
            </a:r>
            <a:endParaRPr lang="en-US" sz="2000" dirty="0">
              <a:latin typeface="+mn-lt"/>
            </a:endParaRPr>
          </a:p>
        </p:txBody>
      </p:sp>
      <p:sp>
        <p:nvSpPr>
          <p:cNvPr id="4" name="Date Placeholder 3">
            <a:extLst>
              <a:ext uri="{FF2B5EF4-FFF2-40B4-BE49-F238E27FC236}">
                <a16:creationId xmlns:a16="http://schemas.microsoft.com/office/drawing/2014/main" id="{7C85E538-724D-DC47-AAF6-92261DB4CBBE}"/>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eaLnBrk="1" hangingPunct="1">
              <a:spcAft>
                <a:spcPts val="600"/>
              </a:spcAft>
            </a:pPr>
            <a:fld id="{36F249CA-A640-934E-A846-889836D9A94A}" type="datetime1">
              <a:rPr lang="en-US" altLang="en-US" sz="900">
                <a:solidFill>
                  <a:schemeClr val="tx1">
                    <a:lumMod val="50000"/>
                    <a:lumOff val="50000"/>
                  </a:schemeClr>
                </a:solidFill>
              </a:rPr>
              <a:pPr eaLnBrk="1" hangingPunct="1">
                <a:spcAft>
                  <a:spcPts val="600"/>
                </a:spcAft>
              </a:pPr>
              <a:t>9/1/21</a:t>
            </a:fld>
            <a:endParaRPr lang="en-US" altLang="en-US" sz="90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EF59B9BF-9035-D94D-BE07-28005D14AE39}"/>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gn="ctr" eaLnBrk="1" hangingPunct="1">
              <a:spcAft>
                <a:spcPts val="600"/>
              </a:spcAft>
            </a:pPr>
            <a:r>
              <a:rPr lang="en-US" altLang="en-US" sz="900" kern="1200">
                <a:solidFill>
                  <a:schemeClr val="tx1">
                    <a:lumMod val="50000"/>
                    <a:lumOff val="50000"/>
                  </a:schemeClr>
                </a:solidFill>
                <a:latin typeface="+mn-lt"/>
                <a:ea typeface="+mn-ea"/>
                <a:cs typeface="+mn-cs"/>
              </a:rPr>
              <a:t>© The University of Sheffield</a:t>
            </a:r>
          </a:p>
        </p:txBody>
      </p:sp>
      <p:pic>
        <p:nvPicPr>
          <p:cNvPr id="11" name="Content Placeholder 10" descr="Diagram&#10;&#10;Description automatically generated">
            <a:extLst>
              <a:ext uri="{FF2B5EF4-FFF2-40B4-BE49-F238E27FC236}">
                <a16:creationId xmlns:a16="http://schemas.microsoft.com/office/drawing/2014/main" id="{E8825CFD-B411-684C-8348-FDB59D624873}"/>
              </a:ext>
            </a:extLst>
          </p:cNvPr>
          <p:cNvPicPr>
            <a:picLocks noGrp="1" noChangeAspect="1"/>
          </p:cNvPicPr>
          <p:nvPr>
            <p:ph idx="1"/>
          </p:nvPr>
        </p:nvPicPr>
        <p:blipFill>
          <a:blip r:embed="rId4"/>
          <a:stretch>
            <a:fillRect/>
          </a:stretch>
        </p:blipFill>
        <p:spPr>
          <a:xfrm>
            <a:off x="4554150" y="1171391"/>
            <a:ext cx="4082645" cy="3733800"/>
          </a:xfrm>
        </p:spPr>
      </p:pic>
      <p:sp>
        <p:nvSpPr>
          <p:cNvPr id="3" name="TextBox 2">
            <a:extLst>
              <a:ext uri="{FF2B5EF4-FFF2-40B4-BE49-F238E27FC236}">
                <a16:creationId xmlns:a16="http://schemas.microsoft.com/office/drawing/2014/main" id="{E8FC5DD0-4970-814D-B7F8-F3381A28AC8F}"/>
              </a:ext>
            </a:extLst>
          </p:cNvPr>
          <p:cNvSpPr txBox="1"/>
          <p:nvPr/>
        </p:nvSpPr>
        <p:spPr>
          <a:xfrm>
            <a:off x="4355976" y="5158853"/>
            <a:ext cx="3977564" cy="830997"/>
          </a:xfrm>
          <a:prstGeom prst="rect">
            <a:avLst/>
          </a:prstGeom>
          <a:noFill/>
        </p:spPr>
        <p:txBody>
          <a:bodyPr wrap="none" rtlCol="0">
            <a:spAutoFit/>
          </a:bodyPr>
          <a:lstStyle/>
          <a:p>
            <a:r>
              <a:rPr lang="en-GB" sz="1200" dirty="0"/>
              <a:t>Figure </a:t>
            </a:r>
            <a:r>
              <a:rPr lang="en-US" sz="1200" dirty="0"/>
              <a:t>7.</a:t>
            </a:r>
            <a:r>
              <a:rPr lang="en-GB" sz="1200" dirty="0"/>
              <a:t> The diagram of solving the four classes by OVR-CSP </a:t>
            </a:r>
          </a:p>
          <a:p>
            <a:endParaRPr lang="en-GB" sz="1200" dirty="0"/>
          </a:p>
          <a:p>
            <a:endParaRPr lang="en-US" dirty="0"/>
          </a:p>
        </p:txBody>
      </p:sp>
      <p:pic>
        <p:nvPicPr>
          <p:cNvPr id="16" name="Audio 15">
            <a:hlinkClick r:id="" action="ppaction://media"/>
            <a:extLst>
              <a:ext uri="{FF2B5EF4-FFF2-40B4-BE49-F238E27FC236}">
                <a16:creationId xmlns:a16="http://schemas.microsoft.com/office/drawing/2014/main" id="{EA20F036-3CCD-CD46-B517-25B5BE6AFC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68762626"/>
      </p:ext>
    </p:extLst>
  </p:cSld>
  <p:clrMapOvr>
    <a:masterClrMapping/>
  </p:clrMapOvr>
  <mc:AlternateContent xmlns:mc="http://schemas.openxmlformats.org/markup-compatibility/2006">
    <mc:Choice xmlns:p14="http://schemas.microsoft.com/office/powerpoint/2010/main" Requires="p14">
      <p:transition spd="slow" p14:dur="2000" advTm="96986"/>
    </mc:Choice>
    <mc:Fallback>
      <p:transition spd="slow" advTm="96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30" name="Rectangle 2">
            <a:extLst>
              <a:ext uri="{FF2B5EF4-FFF2-40B4-BE49-F238E27FC236}">
                <a16:creationId xmlns:a16="http://schemas.microsoft.com/office/drawing/2014/main" id="{E7888D94-2A70-0541-B219-BC27399309A5}"/>
              </a:ext>
            </a:extLst>
          </p:cNvPr>
          <p:cNvSpPr>
            <a:spLocks noGrp="1" noChangeArrowheads="1"/>
          </p:cNvSpPr>
          <p:nvPr>
            <p:ph type="ctrTitle"/>
          </p:nvPr>
        </p:nvSpPr>
        <p:spPr>
          <a:xfrm>
            <a:off x="654105" y="692696"/>
            <a:ext cx="3343275" cy="2135692"/>
          </a:xfrm>
        </p:spPr>
        <p:txBody>
          <a:bodyPr>
            <a:normAutofit/>
          </a:bodyPr>
          <a:lstStyle/>
          <a:p>
            <a:r>
              <a:rPr lang="en-US" altLang="en-US" sz="3600" dirty="0"/>
              <a:t>PW-CSP</a:t>
            </a:r>
            <a:br>
              <a:rPr lang="en-US" altLang="en-US" sz="3600" dirty="0"/>
            </a:br>
            <a:endParaRPr lang="en-US" altLang="en-US" sz="3600" dirty="0"/>
          </a:p>
        </p:txBody>
      </p:sp>
      <p:sp>
        <p:nvSpPr>
          <p:cNvPr id="74" name="Freeform: Shape 73">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42446" y="1"/>
            <a:ext cx="5701553"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Diagram&#10;&#10;Description automatically generated">
            <a:extLst>
              <a:ext uri="{FF2B5EF4-FFF2-40B4-BE49-F238E27FC236}">
                <a16:creationId xmlns:a16="http://schemas.microsoft.com/office/drawing/2014/main" id="{96EE4695-BE99-A54C-8AD0-81A8308A8512}"/>
              </a:ext>
            </a:extLst>
          </p:cNvPr>
          <p:cNvPicPr>
            <a:picLocks noChangeAspect="1"/>
          </p:cNvPicPr>
          <p:nvPr/>
        </p:nvPicPr>
        <p:blipFill>
          <a:blip r:embed="rId5"/>
          <a:stretch>
            <a:fillRect/>
          </a:stretch>
        </p:blipFill>
        <p:spPr>
          <a:xfrm>
            <a:off x="4780587" y="1710399"/>
            <a:ext cx="3888159" cy="3003602"/>
          </a:xfrm>
          <a:prstGeom prst="rect">
            <a:avLst/>
          </a:prstGeom>
        </p:spPr>
      </p:pic>
      <p:sp>
        <p:nvSpPr>
          <p:cNvPr id="76" name="Freeform: Shape 75">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8010421"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07B12B4-0A37-6D4A-866E-9CCE354FD969}"/>
              </a:ext>
            </a:extLst>
          </p:cNvPr>
          <p:cNvSpPr txBox="1"/>
          <p:nvPr/>
        </p:nvSpPr>
        <p:spPr>
          <a:xfrm>
            <a:off x="679111" y="2216961"/>
            <a:ext cx="2570251" cy="3908586"/>
          </a:xfrm>
          <a:prstGeom prst="rect">
            <a:avLst/>
          </a:prstGeom>
        </p:spPr>
        <p:txBody>
          <a:bodyPr vert="horz" lIns="91440" tIns="45720" rIns="91440" bIns="45720" rtlCol="0">
            <a:normAutofit/>
          </a:bodyPr>
          <a:lstStyle/>
          <a:p>
            <a:pPr indent="-228600" eaLnBrk="1" hangingPunct="1">
              <a:lnSpc>
                <a:spcPct val="90000"/>
              </a:lnSpc>
              <a:spcAft>
                <a:spcPts val="600"/>
              </a:spcAft>
              <a:buFont typeface="Arial" panose="020B0604020202020204" pitchFamily="34" charset="0"/>
              <a:buChar char="•"/>
            </a:pPr>
            <a:r>
              <a:rPr lang="en-GB" sz="2000" dirty="0"/>
              <a:t>The Pair-Wise (PW) approach computes the CSP features that discriminate every pair of classes.</a:t>
            </a:r>
          </a:p>
          <a:p>
            <a:pPr indent="-228600" eaLnBrk="1" hangingPunct="1">
              <a:lnSpc>
                <a:spcPct val="90000"/>
              </a:lnSpc>
              <a:spcAft>
                <a:spcPts val="600"/>
              </a:spcAft>
              <a:buFont typeface="Arial" panose="020B0604020202020204" pitchFamily="34" charset="0"/>
              <a:buChar char="•"/>
            </a:pPr>
            <a:r>
              <a:rPr lang="en-GB" sz="2000" dirty="0"/>
              <a:t>The approach generates six spatial filters in total. The signal is delivered to the classifier after passing through six spatial filters to create 12 feature vectors.</a:t>
            </a:r>
          </a:p>
          <a:p>
            <a:pPr eaLnBrk="1" hangingPunct="1">
              <a:lnSpc>
                <a:spcPct val="90000"/>
              </a:lnSpc>
              <a:spcAft>
                <a:spcPts val="600"/>
              </a:spcAft>
            </a:pPr>
            <a:endParaRPr lang="en-US" sz="1800" dirty="0">
              <a:latin typeface="+mn-lt"/>
            </a:endParaRPr>
          </a:p>
        </p:txBody>
      </p:sp>
      <p:sp>
        <p:nvSpPr>
          <p:cNvPr id="8" name="TextBox 7">
            <a:extLst>
              <a:ext uri="{FF2B5EF4-FFF2-40B4-BE49-F238E27FC236}">
                <a16:creationId xmlns:a16="http://schemas.microsoft.com/office/drawing/2014/main" id="{CCE6B796-C18A-B24C-B8F0-C32FEBA3F387}"/>
              </a:ext>
            </a:extLst>
          </p:cNvPr>
          <p:cNvSpPr txBox="1"/>
          <p:nvPr/>
        </p:nvSpPr>
        <p:spPr>
          <a:xfrm>
            <a:off x="4482930" y="4941168"/>
            <a:ext cx="3916713" cy="646331"/>
          </a:xfrm>
          <a:prstGeom prst="rect">
            <a:avLst/>
          </a:prstGeom>
          <a:noFill/>
        </p:spPr>
        <p:txBody>
          <a:bodyPr wrap="none" rtlCol="0">
            <a:spAutoFit/>
          </a:bodyPr>
          <a:lstStyle/>
          <a:p>
            <a:r>
              <a:rPr lang="en-GB" sz="1200" dirty="0"/>
              <a:t>Figure </a:t>
            </a:r>
            <a:r>
              <a:rPr lang="en-US" sz="1200" dirty="0"/>
              <a:t>8.</a:t>
            </a:r>
            <a:r>
              <a:rPr lang="en-GB" sz="1200" dirty="0"/>
              <a:t> The diagram of solving the four classes by PW-CSP </a:t>
            </a:r>
          </a:p>
          <a:p>
            <a:endParaRPr lang="en-US" dirty="0"/>
          </a:p>
        </p:txBody>
      </p:sp>
      <p:pic>
        <p:nvPicPr>
          <p:cNvPr id="16" name="Audio 15">
            <a:hlinkClick r:id="" action="ppaction://media"/>
            <a:extLst>
              <a:ext uri="{FF2B5EF4-FFF2-40B4-BE49-F238E27FC236}">
                <a16:creationId xmlns:a16="http://schemas.microsoft.com/office/drawing/2014/main" id="{533B1BE9-243D-F242-932E-3AD422C00B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221"/>
    </mc:Choice>
    <mc:Fallback>
      <p:transition spd="slow" advTm="71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7F47F5D-CB39-3449-989D-522B185756C8}"/>
              </a:ext>
            </a:extLst>
          </p:cNvPr>
          <p:cNvSpPr>
            <a:spLocks noGrp="1"/>
          </p:cNvSpPr>
          <p:nvPr>
            <p:ph type="title"/>
          </p:nvPr>
        </p:nvSpPr>
        <p:spPr>
          <a:xfrm>
            <a:off x="473202" y="630936"/>
            <a:ext cx="2699766" cy="1463040"/>
          </a:xfrm>
        </p:spPr>
        <p:txBody>
          <a:bodyPr anchor="ctr">
            <a:normAutofit/>
          </a:bodyPr>
          <a:lstStyle/>
          <a:p>
            <a:r>
              <a:rPr lang="en-US" sz="3600" dirty="0">
                <a:solidFill>
                  <a:srgbClr val="FFFFFF"/>
                </a:solidFill>
              </a:rPr>
              <a:t>Result</a:t>
            </a:r>
            <a:br>
              <a:rPr lang="en-US" sz="4200" dirty="0">
                <a:solidFill>
                  <a:srgbClr val="FFFFFF"/>
                </a:solidFill>
              </a:rPr>
            </a:br>
            <a:endParaRPr lang="en-US" sz="4200" dirty="0">
              <a:solidFill>
                <a:srgbClr val="FFFFFF"/>
              </a:solidFill>
            </a:endParaRPr>
          </a:p>
        </p:txBody>
      </p:sp>
      <p:sp>
        <p:nvSpPr>
          <p:cNvPr id="16"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7D4AC0-186D-F34F-BE61-AA8D4A98D5B7}"/>
              </a:ext>
            </a:extLst>
          </p:cNvPr>
          <p:cNvSpPr>
            <a:spLocks noGrp="1"/>
          </p:cNvSpPr>
          <p:nvPr>
            <p:ph idx="1"/>
          </p:nvPr>
        </p:nvSpPr>
        <p:spPr>
          <a:xfrm>
            <a:off x="3355846" y="630936"/>
            <a:ext cx="5305807" cy="1463040"/>
          </a:xfrm>
        </p:spPr>
        <p:txBody>
          <a:bodyPr anchor="ctr">
            <a:noAutofit/>
          </a:bodyPr>
          <a:lstStyle/>
          <a:p>
            <a:pPr>
              <a:lnSpc>
                <a:spcPct val="90000"/>
              </a:lnSpc>
            </a:pPr>
            <a:r>
              <a:rPr lang="en-US" sz="2000" dirty="0">
                <a:solidFill>
                  <a:srgbClr val="FFFFFF"/>
                </a:solidFill>
              </a:rPr>
              <a:t>OVR-CSP</a:t>
            </a:r>
          </a:p>
          <a:p>
            <a:pPr>
              <a:lnSpc>
                <a:spcPct val="90000"/>
              </a:lnSpc>
            </a:pPr>
            <a:r>
              <a:rPr lang="en-US" altLang="zh-CN" sz="2000" dirty="0">
                <a:solidFill>
                  <a:srgbClr val="FFFFFF"/>
                </a:solidFill>
              </a:rPr>
              <a:t>16</a:t>
            </a:r>
            <a:r>
              <a:rPr lang="zh-CN" altLang="en-US" sz="2000" dirty="0">
                <a:solidFill>
                  <a:srgbClr val="FFFFFF"/>
                </a:solidFill>
              </a:rPr>
              <a:t> </a:t>
            </a:r>
            <a:r>
              <a:rPr lang="en-US" altLang="zh-CN" sz="2000" dirty="0">
                <a:solidFill>
                  <a:srgbClr val="FFFFFF"/>
                </a:solidFill>
              </a:rPr>
              <a:t>features</a:t>
            </a:r>
          </a:p>
          <a:p>
            <a:pPr>
              <a:lnSpc>
                <a:spcPct val="90000"/>
              </a:lnSpc>
            </a:pPr>
            <a:r>
              <a:rPr lang="en-GB" sz="2000" dirty="0">
                <a:solidFill>
                  <a:schemeClr val="tx1"/>
                </a:solidFill>
              </a:rPr>
              <a:t>The chance level is 25% because we have four classes.</a:t>
            </a:r>
          </a:p>
          <a:p>
            <a:pPr>
              <a:lnSpc>
                <a:spcPct val="90000"/>
              </a:lnSpc>
            </a:pPr>
            <a:r>
              <a:rPr lang="en-US" sz="2000" dirty="0">
                <a:solidFill>
                  <a:srgbClr val="FFFFFF"/>
                </a:solidFill>
              </a:rPr>
              <a:t>Analysis of accuracy</a:t>
            </a:r>
          </a:p>
        </p:txBody>
      </p:sp>
      <p:sp>
        <p:nvSpPr>
          <p:cNvPr id="4" name="Date Placeholder 3">
            <a:extLst>
              <a:ext uri="{FF2B5EF4-FFF2-40B4-BE49-F238E27FC236}">
                <a16:creationId xmlns:a16="http://schemas.microsoft.com/office/drawing/2014/main" id="{B184D861-EED2-8141-A72B-FB653E20F675}"/>
              </a:ext>
            </a:extLst>
          </p:cNvPr>
          <p:cNvSpPr>
            <a:spLocks noGrp="1"/>
          </p:cNvSpPr>
          <p:nvPr>
            <p:ph type="dt" sz="half" idx="10"/>
          </p:nvPr>
        </p:nvSpPr>
        <p:spPr>
          <a:xfrm>
            <a:off x="628650" y="6356350"/>
            <a:ext cx="2057400" cy="365125"/>
          </a:xfrm>
        </p:spPr>
        <p:txBody>
          <a:bodyPr>
            <a:normAutofit/>
          </a:bodyPr>
          <a:lstStyle/>
          <a:p>
            <a:pPr>
              <a:spcAft>
                <a:spcPts val="600"/>
              </a:spcAft>
            </a:pPr>
            <a:fld id="{36F249CA-A640-934E-A846-889836D9A94A}" type="datetime1">
              <a:rPr lang="en-US" altLang="en-US" smtClean="0"/>
              <a:pPr>
                <a:spcAft>
                  <a:spcPts val="600"/>
                </a:spcAft>
              </a:pPr>
              <a:t>9/1/21</a:t>
            </a:fld>
            <a:endParaRPr lang="en-US" altLang="en-US"/>
          </a:p>
        </p:txBody>
      </p:sp>
      <p:sp>
        <p:nvSpPr>
          <p:cNvPr id="5" name="Footer Placeholder 4">
            <a:extLst>
              <a:ext uri="{FF2B5EF4-FFF2-40B4-BE49-F238E27FC236}">
                <a16:creationId xmlns:a16="http://schemas.microsoft.com/office/drawing/2014/main" id="{03EF6B8D-05E9-634B-8546-3E6FF57765BE}"/>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ltLang="en-US"/>
              <a:t>© The University of Sheffield</a:t>
            </a:r>
          </a:p>
        </p:txBody>
      </p:sp>
      <p:sp>
        <p:nvSpPr>
          <p:cNvPr id="11" name="TextBox 10">
            <a:extLst>
              <a:ext uri="{FF2B5EF4-FFF2-40B4-BE49-F238E27FC236}">
                <a16:creationId xmlns:a16="http://schemas.microsoft.com/office/drawing/2014/main" id="{201DABE6-464C-6C42-9102-1F065D4AE5EC}"/>
              </a:ext>
            </a:extLst>
          </p:cNvPr>
          <p:cNvSpPr txBox="1"/>
          <p:nvPr/>
        </p:nvSpPr>
        <p:spPr>
          <a:xfrm>
            <a:off x="3355846" y="3838050"/>
            <a:ext cx="2164823" cy="646331"/>
          </a:xfrm>
          <a:prstGeom prst="rect">
            <a:avLst/>
          </a:prstGeom>
          <a:noFill/>
        </p:spPr>
        <p:txBody>
          <a:bodyPr wrap="none" rtlCol="0">
            <a:spAutoFit/>
          </a:bodyPr>
          <a:lstStyle/>
          <a:p>
            <a:r>
              <a:rPr lang="en-GB" sz="1200" dirty="0"/>
              <a:t>Figure </a:t>
            </a:r>
            <a:r>
              <a:rPr lang="en-US" sz="1200" dirty="0"/>
              <a:t>9.</a:t>
            </a:r>
            <a:r>
              <a:rPr lang="en-GB" sz="1200" dirty="0"/>
              <a:t> The result of OVR-CSP </a:t>
            </a:r>
          </a:p>
          <a:p>
            <a:endParaRPr lang="en-US" dirty="0"/>
          </a:p>
        </p:txBody>
      </p:sp>
      <p:pic>
        <p:nvPicPr>
          <p:cNvPr id="23" name="Picture 22">
            <a:extLst>
              <a:ext uri="{FF2B5EF4-FFF2-40B4-BE49-F238E27FC236}">
                <a16:creationId xmlns:a16="http://schemas.microsoft.com/office/drawing/2014/main" id="{A9D7C7F8-4289-8744-9A0E-F0A05E6CB39D}"/>
              </a:ext>
            </a:extLst>
          </p:cNvPr>
          <p:cNvPicPr>
            <a:picLocks noChangeAspect="1"/>
          </p:cNvPicPr>
          <p:nvPr/>
        </p:nvPicPr>
        <p:blipFill>
          <a:blip r:embed="rId5"/>
          <a:stretch>
            <a:fillRect/>
          </a:stretch>
        </p:blipFill>
        <p:spPr>
          <a:xfrm>
            <a:off x="438150" y="3213100"/>
            <a:ext cx="8267700" cy="431800"/>
          </a:xfrm>
          <a:prstGeom prst="rect">
            <a:avLst/>
          </a:prstGeom>
        </p:spPr>
      </p:pic>
      <p:pic>
        <p:nvPicPr>
          <p:cNvPr id="28" name="Audio 27">
            <a:hlinkClick r:id="" action="ppaction://media"/>
            <a:extLst>
              <a:ext uri="{FF2B5EF4-FFF2-40B4-BE49-F238E27FC236}">
                <a16:creationId xmlns:a16="http://schemas.microsoft.com/office/drawing/2014/main" id="{1F99468A-F2BD-0045-93B7-56BECAE5B8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468251623"/>
      </p:ext>
    </p:extLst>
  </p:cSld>
  <p:clrMapOvr>
    <a:masterClrMapping/>
  </p:clrMapOvr>
  <mc:AlternateContent xmlns:mc="http://schemas.openxmlformats.org/markup-compatibility/2006">
    <mc:Choice xmlns:p14="http://schemas.microsoft.com/office/powerpoint/2010/main" Requires="p14">
      <p:transition spd="slow" p14:dur="2000" advTm="81971"/>
    </mc:Choice>
    <mc:Fallback>
      <p:transition spd="slow" advTm="81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497C48-F599-CC42-84EF-B610D5A71F72}"/>
              </a:ext>
            </a:extLst>
          </p:cNvPr>
          <p:cNvSpPr>
            <a:spLocks noGrp="1"/>
          </p:cNvSpPr>
          <p:nvPr>
            <p:ph type="title"/>
          </p:nvPr>
        </p:nvSpPr>
        <p:spPr>
          <a:xfrm>
            <a:off x="473202" y="630936"/>
            <a:ext cx="2699766" cy="1463040"/>
          </a:xfrm>
        </p:spPr>
        <p:txBody>
          <a:bodyPr anchor="ctr">
            <a:normAutofit/>
          </a:bodyPr>
          <a:lstStyle/>
          <a:p>
            <a:br>
              <a:rPr lang="en-US" sz="1700" dirty="0">
                <a:solidFill>
                  <a:srgbClr val="FFFFFF"/>
                </a:solidFill>
              </a:rPr>
            </a:br>
            <a:br>
              <a:rPr lang="en-US" altLang="zh-CN" sz="1700" dirty="0">
                <a:solidFill>
                  <a:srgbClr val="FFFFFF"/>
                </a:solidFill>
              </a:rPr>
            </a:br>
            <a:r>
              <a:rPr lang="en-US" sz="3600" dirty="0">
                <a:solidFill>
                  <a:srgbClr val="FFFFFF"/>
                </a:solidFill>
              </a:rPr>
              <a:t>Result</a:t>
            </a:r>
            <a:br>
              <a:rPr lang="en-US" sz="3600" dirty="0">
                <a:solidFill>
                  <a:srgbClr val="FFFFFF"/>
                </a:solidFill>
              </a:rPr>
            </a:br>
            <a:br>
              <a:rPr lang="en-US" sz="1700" dirty="0">
                <a:solidFill>
                  <a:srgbClr val="FFFFFF"/>
                </a:solidFill>
              </a:rPr>
            </a:br>
            <a:endParaRPr lang="en-US" sz="1700" dirty="0">
              <a:solidFill>
                <a:srgbClr val="FFFFFF"/>
              </a:solidFill>
            </a:endParaRPr>
          </a:p>
        </p:txBody>
      </p:sp>
      <p:sp>
        <p:nvSpPr>
          <p:cNvPr id="18"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AB264BD2-8367-4349-8D91-C70617CBA0DC}"/>
              </a:ext>
            </a:extLst>
          </p:cNvPr>
          <p:cNvSpPr>
            <a:spLocks noGrp="1"/>
          </p:cNvSpPr>
          <p:nvPr>
            <p:ph idx="1"/>
          </p:nvPr>
        </p:nvSpPr>
        <p:spPr>
          <a:xfrm>
            <a:off x="3329554" y="452264"/>
            <a:ext cx="5477202" cy="1911824"/>
          </a:xfrm>
        </p:spPr>
        <p:txBody>
          <a:bodyPr anchor="ctr">
            <a:noAutofit/>
          </a:bodyPr>
          <a:lstStyle/>
          <a:p>
            <a:endParaRPr lang="en-US" altLang="zh-CN" sz="2000" dirty="0">
              <a:solidFill>
                <a:srgbClr val="FFFFFF"/>
              </a:solidFill>
            </a:endParaRPr>
          </a:p>
          <a:p>
            <a:r>
              <a:rPr lang="en-US" altLang="zh-CN" sz="2000" dirty="0">
                <a:solidFill>
                  <a:srgbClr val="FFFFFF"/>
                </a:solidFill>
              </a:rPr>
              <a:t>PW-CSP</a:t>
            </a:r>
          </a:p>
          <a:p>
            <a:r>
              <a:rPr lang="en-US" altLang="zh-CN" sz="2000" dirty="0">
                <a:solidFill>
                  <a:srgbClr val="FFFFFF"/>
                </a:solidFill>
              </a:rPr>
              <a:t>24</a:t>
            </a:r>
            <a:r>
              <a:rPr lang="zh-CN" altLang="en-US" sz="2000" dirty="0">
                <a:solidFill>
                  <a:srgbClr val="FFFFFF"/>
                </a:solidFill>
              </a:rPr>
              <a:t> </a:t>
            </a:r>
            <a:r>
              <a:rPr lang="en-US" altLang="zh-CN" sz="2000" dirty="0">
                <a:solidFill>
                  <a:srgbClr val="FFFFFF"/>
                </a:solidFill>
              </a:rPr>
              <a:t>features</a:t>
            </a:r>
          </a:p>
          <a:p>
            <a:r>
              <a:rPr lang="en-GB" sz="2000" dirty="0">
                <a:solidFill>
                  <a:schemeClr val="tx1"/>
                </a:solidFill>
              </a:rPr>
              <a:t>the chance level is 25% because we have four classes </a:t>
            </a:r>
          </a:p>
          <a:p>
            <a:r>
              <a:rPr lang="en-US" sz="2000" dirty="0">
                <a:solidFill>
                  <a:srgbClr val="FFFFFF"/>
                </a:solidFill>
              </a:rPr>
              <a:t>Analysis of accuracy</a:t>
            </a:r>
            <a:br>
              <a:rPr lang="en-US" sz="2000" dirty="0">
                <a:solidFill>
                  <a:srgbClr val="FFFFFF"/>
                </a:solidFill>
              </a:rPr>
            </a:br>
            <a:endParaRPr lang="en-US" sz="2000" dirty="0">
              <a:solidFill>
                <a:srgbClr val="FFFFFF"/>
              </a:solidFill>
            </a:endParaRPr>
          </a:p>
        </p:txBody>
      </p:sp>
      <p:sp>
        <p:nvSpPr>
          <p:cNvPr id="4" name="Date Placeholder 3">
            <a:extLst>
              <a:ext uri="{FF2B5EF4-FFF2-40B4-BE49-F238E27FC236}">
                <a16:creationId xmlns:a16="http://schemas.microsoft.com/office/drawing/2014/main" id="{4353B1D1-F331-B647-8316-34F93950229D}"/>
              </a:ext>
            </a:extLst>
          </p:cNvPr>
          <p:cNvSpPr>
            <a:spLocks noGrp="1"/>
          </p:cNvSpPr>
          <p:nvPr>
            <p:ph type="dt" sz="half" idx="10"/>
          </p:nvPr>
        </p:nvSpPr>
        <p:spPr>
          <a:xfrm>
            <a:off x="628650" y="6356350"/>
            <a:ext cx="2057400" cy="365125"/>
          </a:xfrm>
        </p:spPr>
        <p:txBody>
          <a:bodyPr>
            <a:normAutofit/>
          </a:bodyPr>
          <a:lstStyle/>
          <a:p>
            <a:pPr>
              <a:spcAft>
                <a:spcPts val="600"/>
              </a:spcAft>
            </a:pPr>
            <a:fld id="{36F249CA-A640-934E-A846-889836D9A94A}" type="datetime1">
              <a:rPr lang="en-US" altLang="en-US" smtClean="0"/>
              <a:pPr>
                <a:spcAft>
                  <a:spcPts val="600"/>
                </a:spcAft>
              </a:pPr>
              <a:t>9/1/21</a:t>
            </a:fld>
            <a:endParaRPr lang="en-US" altLang="en-US" dirty="0"/>
          </a:p>
        </p:txBody>
      </p:sp>
      <p:sp>
        <p:nvSpPr>
          <p:cNvPr id="5" name="Footer Placeholder 4">
            <a:extLst>
              <a:ext uri="{FF2B5EF4-FFF2-40B4-BE49-F238E27FC236}">
                <a16:creationId xmlns:a16="http://schemas.microsoft.com/office/drawing/2014/main" id="{38C1552B-2AFB-764C-979B-6A035045873B}"/>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ltLang="en-US"/>
              <a:t>© The University of Sheffield</a:t>
            </a:r>
          </a:p>
        </p:txBody>
      </p:sp>
      <p:sp>
        <p:nvSpPr>
          <p:cNvPr id="10" name="TextBox 9">
            <a:extLst>
              <a:ext uri="{FF2B5EF4-FFF2-40B4-BE49-F238E27FC236}">
                <a16:creationId xmlns:a16="http://schemas.microsoft.com/office/drawing/2014/main" id="{89CC40A5-18F9-2A45-8931-EE52D33390E6}"/>
              </a:ext>
            </a:extLst>
          </p:cNvPr>
          <p:cNvSpPr txBox="1"/>
          <p:nvPr/>
        </p:nvSpPr>
        <p:spPr>
          <a:xfrm>
            <a:off x="2994670" y="3898419"/>
            <a:ext cx="2182521" cy="646331"/>
          </a:xfrm>
          <a:prstGeom prst="rect">
            <a:avLst/>
          </a:prstGeom>
          <a:noFill/>
        </p:spPr>
        <p:txBody>
          <a:bodyPr wrap="none" rtlCol="0">
            <a:spAutoFit/>
          </a:bodyPr>
          <a:lstStyle/>
          <a:p>
            <a:r>
              <a:rPr lang="en-GB" sz="1200" dirty="0"/>
              <a:t>Figure </a:t>
            </a:r>
            <a:r>
              <a:rPr lang="en-US" sz="1200" dirty="0"/>
              <a:t>10.</a:t>
            </a:r>
            <a:r>
              <a:rPr lang="en-GB" sz="1200" dirty="0"/>
              <a:t> The result of PW-CSP </a:t>
            </a:r>
          </a:p>
          <a:p>
            <a:endParaRPr lang="en-US" dirty="0"/>
          </a:p>
        </p:txBody>
      </p:sp>
      <p:pic>
        <p:nvPicPr>
          <p:cNvPr id="9" name="Picture 8">
            <a:extLst>
              <a:ext uri="{FF2B5EF4-FFF2-40B4-BE49-F238E27FC236}">
                <a16:creationId xmlns:a16="http://schemas.microsoft.com/office/drawing/2014/main" id="{3BF44858-6AC6-B745-9FD2-609DE7C2AB96}"/>
              </a:ext>
            </a:extLst>
          </p:cNvPr>
          <p:cNvPicPr>
            <a:picLocks noChangeAspect="1"/>
          </p:cNvPicPr>
          <p:nvPr/>
        </p:nvPicPr>
        <p:blipFill>
          <a:blip r:embed="rId4"/>
          <a:stretch>
            <a:fillRect/>
          </a:stretch>
        </p:blipFill>
        <p:spPr>
          <a:xfrm>
            <a:off x="438150" y="3200400"/>
            <a:ext cx="8267700" cy="457200"/>
          </a:xfrm>
          <a:prstGeom prst="rect">
            <a:avLst/>
          </a:prstGeom>
        </p:spPr>
      </p:pic>
      <p:pic>
        <p:nvPicPr>
          <p:cNvPr id="17" name="Audio 16">
            <a:hlinkClick r:id="" action="ppaction://media"/>
            <a:extLst>
              <a:ext uri="{FF2B5EF4-FFF2-40B4-BE49-F238E27FC236}">
                <a16:creationId xmlns:a16="http://schemas.microsoft.com/office/drawing/2014/main" id="{273AC6B2-E82D-7741-A549-923CBF8E6E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703899345"/>
      </p:ext>
    </p:extLst>
  </p:cSld>
  <p:clrMapOvr>
    <a:masterClrMapping/>
  </p:clrMapOvr>
  <mc:AlternateContent xmlns:mc="http://schemas.openxmlformats.org/markup-compatibility/2006">
    <mc:Choice xmlns:p14="http://schemas.microsoft.com/office/powerpoint/2010/main" Requires="p14">
      <p:transition spd="slow" p14:dur="2000" advTm="41282"/>
    </mc:Choice>
    <mc:Fallback>
      <p:transition spd="slow" advTm="4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E612C7-B066-4023-9D0A-7C54D1E3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58049C-0A8F-554A-955C-A56AD36100DD}"/>
              </a:ext>
            </a:extLst>
          </p:cNvPr>
          <p:cNvSpPr>
            <a:spLocks noGrp="1"/>
          </p:cNvSpPr>
          <p:nvPr>
            <p:ph type="title"/>
          </p:nvPr>
        </p:nvSpPr>
        <p:spPr>
          <a:xfrm>
            <a:off x="1097280" y="538025"/>
            <a:ext cx="3114680" cy="2429116"/>
          </a:xfrm>
        </p:spPr>
        <p:txBody>
          <a:bodyPr anchor="b">
            <a:normAutofit/>
          </a:bodyPr>
          <a:lstStyle/>
          <a:p>
            <a:r>
              <a:rPr lang="en-US" sz="3600" dirty="0">
                <a:solidFill>
                  <a:schemeClr val="tx1">
                    <a:lumMod val="85000"/>
                    <a:lumOff val="15000"/>
                  </a:schemeClr>
                </a:solidFill>
              </a:rPr>
              <a:t>Comparison</a:t>
            </a:r>
            <a:br>
              <a:rPr lang="en-US" sz="3600" dirty="0">
                <a:solidFill>
                  <a:schemeClr val="tx1">
                    <a:lumMod val="85000"/>
                    <a:lumOff val="15000"/>
                  </a:schemeClr>
                </a:solidFill>
              </a:rPr>
            </a:br>
            <a:br>
              <a:rPr lang="en-US" sz="2900" dirty="0">
                <a:solidFill>
                  <a:schemeClr val="tx1">
                    <a:lumMod val="85000"/>
                    <a:lumOff val="15000"/>
                  </a:schemeClr>
                </a:solidFill>
              </a:rPr>
            </a:br>
            <a:br>
              <a:rPr lang="en-US" sz="2900" dirty="0">
                <a:solidFill>
                  <a:schemeClr val="tx1">
                    <a:lumMod val="85000"/>
                    <a:lumOff val="15000"/>
                  </a:schemeClr>
                </a:solidFill>
              </a:rPr>
            </a:br>
            <a:endParaRPr lang="en-US" sz="2900" dirty="0">
              <a:solidFill>
                <a:schemeClr val="tx1">
                  <a:lumMod val="85000"/>
                  <a:lumOff val="15000"/>
                </a:schemeClr>
              </a:solidFill>
            </a:endParaRPr>
          </a:p>
        </p:txBody>
      </p:sp>
      <p:sp>
        <p:nvSpPr>
          <p:cNvPr id="5" name="Footer Placeholder 4">
            <a:extLst>
              <a:ext uri="{FF2B5EF4-FFF2-40B4-BE49-F238E27FC236}">
                <a16:creationId xmlns:a16="http://schemas.microsoft.com/office/drawing/2014/main" id="{E6D8BC74-5889-4348-85F4-FF6C08DDE941}"/>
              </a:ext>
            </a:extLst>
          </p:cNvPr>
          <p:cNvSpPr>
            <a:spLocks noGrp="1"/>
          </p:cNvSpPr>
          <p:nvPr>
            <p:ph type="ftr" sz="quarter" idx="11"/>
          </p:nvPr>
        </p:nvSpPr>
        <p:spPr>
          <a:xfrm rot="16200000">
            <a:off x="-678942" y="1984248"/>
            <a:ext cx="2606040" cy="365125"/>
          </a:xfrm>
        </p:spPr>
        <p:txBody>
          <a:bodyPr>
            <a:normAutofit/>
          </a:bodyPr>
          <a:lstStyle/>
          <a:p>
            <a:pPr>
              <a:spcAft>
                <a:spcPts val="600"/>
              </a:spcAft>
            </a:pPr>
            <a:r>
              <a:rPr lang="en-US" altLang="en-US">
                <a:solidFill>
                  <a:schemeClr val="tx1">
                    <a:alpha val="80000"/>
                  </a:schemeClr>
                </a:solidFill>
              </a:rPr>
              <a:t>© The University of Sheffield</a:t>
            </a:r>
          </a:p>
        </p:txBody>
      </p:sp>
      <p:sp>
        <p:nvSpPr>
          <p:cNvPr id="4" name="Date Placeholder 3">
            <a:extLst>
              <a:ext uri="{FF2B5EF4-FFF2-40B4-BE49-F238E27FC236}">
                <a16:creationId xmlns:a16="http://schemas.microsoft.com/office/drawing/2014/main" id="{8F8342A4-F0EE-364B-8F70-BA11370FADD6}"/>
              </a:ext>
            </a:extLst>
          </p:cNvPr>
          <p:cNvSpPr>
            <a:spLocks noGrp="1"/>
          </p:cNvSpPr>
          <p:nvPr>
            <p:ph type="dt" sz="half" idx="10"/>
          </p:nvPr>
        </p:nvSpPr>
        <p:spPr>
          <a:xfrm rot="16200000">
            <a:off x="-130302" y="5372100"/>
            <a:ext cx="1515618" cy="365125"/>
          </a:xfrm>
        </p:spPr>
        <p:txBody>
          <a:bodyPr>
            <a:normAutofit/>
          </a:bodyPr>
          <a:lstStyle/>
          <a:p>
            <a:pPr algn="r">
              <a:spcAft>
                <a:spcPts val="600"/>
              </a:spcAft>
            </a:pPr>
            <a:fld id="{36F249CA-A640-934E-A846-889836D9A94A}" type="datetime1">
              <a:rPr lang="en-US" altLang="en-US">
                <a:solidFill>
                  <a:schemeClr val="tx1">
                    <a:alpha val="80000"/>
                  </a:schemeClr>
                </a:solidFill>
              </a:rPr>
              <a:pPr algn="r">
                <a:spcAft>
                  <a:spcPts val="600"/>
                </a:spcAft>
              </a:pPr>
              <a:t>9/1/21</a:t>
            </a:fld>
            <a:endParaRPr lang="en-US" altLang="en-US">
              <a:solidFill>
                <a:schemeClr val="tx1">
                  <a:alpha val="80000"/>
                </a:schemeClr>
              </a:solidFill>
            </a:endParaRPr>
          </a:p>
        </p:txBody>
      </p:sp>
      <p:sp>
        <p:nvSpPr>
          <p:cNvPr id="11" name="Content Placeholder 10">
            <a:extLst>
              <a:ext uri="{FF2B5EF4-FFF2-40B4-BE49-F238E27FC236}">
                <a16:creationId xmlns:a16="http://schemas.microsoft.com/office/drawing/2014/main" id="{DB59CA84-B836-4E93-9F81-A0ABC34C119B}"/>
              </a:ext>
            </a:extLst>
          </p:cNvPr>
          <p:cNvSpPr>
            <a:spLocks noGrp="1"/>
          </p:cNvSpPr>
          <p:nvPr>
            <p:ph idx="1"/>
          </p:nvPr>
        </p:nvSpPr>
        <p:spPr>
          <a:xfrm>
            <a:off x="1097280" y="3083622"/>
            <a:ext cx="3008874" cy="2931510"/>
          </a:xfrm>
        </p:spPr>
        <p:txBody>
          <a:bodyPr>
            <a:normAutofit/>
          </a:bodyPr>
          <a:lstStyle/>
          <a:p>
            <a:r>
              <a:rPr lang="en-GB" sz="2000" dirty="0">
                <a:solidFill>
                  <a:schemeClr val="tx1">
                    <a:lumMod val="85000"/>
                    <a:lumOff val="15000"/>
                  </a:schemeClr>
                </a:solidFill>
              </a:rPr>
              <a:t>Maximum</a:t>
            </a:r>
            <a:r>
              <a:rPr lang="zh-CN" altLang="en-US" sz="2000" dirty="0">
                <a:solidFill>
                  <a:schemeClr val="tx1">
                    <a:lumMod val="85000"/>
                    <a:lumOff val="15000"/>
                  </a:schemeClr>
                </a:solidFill>
              </a:rPr>
              <a:t> </a:t>
            </a:r>
            <a:r>
              <a:rPr lang="en-GB" sz="2000" dirty="0">
                <a:solidFill>
                  <a:schemeClr val="tx1">
                    <a:lumMod val="85000"/>
                    <a:lumOff val="15000"/>
                  </a:schemeClr>
                </a:solidFill>
              </a:rPr>
              <a:t>accuracy</a:t>
            </a:r>
          </a:p>
          <a:p>
            <a:r>
              <a:rPr lang="en-GB" sz="2000" dirty="0">
                <a:solidFill>
                  <a:schemeClr val="tx1">
                    <a:lumMod val="85000"/>
                    <a:lumOff val="15000"/>
                  </a:schemeClr>
                </a:solidFill>
              </a:rPr>
              <a:t>Average accuracy</a:t>
            </a:r>
          </a:p>
        </p:txBody>
      </p:sp>
      <p:sp>
        <p:nvSpPr>
          <p:cNvPr id="16" name="Freeform: Shape 15">
            <a:extLst>
              <a:ext uri="{FF2B5EF4-FFF2-40B4-BE49-F238E27FC236}">
                <a16:creationId xmlns:a16="http://schemas.microsoft.com/office/drawing/2014/main" id="{CE87234F-8712-49A7-8442-B24A2E80B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1091" y="0"/>
            <a:ext cx="2292908" cy="6858000"/>
          </a:xfrm>
          <a:custGeom>
            <a:avLst/>
            <a:gdLst>
              <a:gd name="connsiteX0" fmla="*/ 0 w 3057210"/>
              <a:gd name="connsiteY0" fmla="*/ 0 h 6858000"/>
              <a:gd name="connsiteX1" fmla="*/ 3057210 w 3057210"/>
              <a:gd name="connsiteY1" fmla="*/ 0 h 6858000"/>
              <a:gd name="connsiteX2" fmla="*/ 3057210 w 3057210"/>
              <a:gd name="connsiteY2" fmla="*/ 6858000 h 6858000"/>
              <a:gd name="connsiteX3" fmla="*/ 1 w 3057210"/>
              <a:gd name="connsiteY3" fmla="*/ 6858000 h 6858000"/>
              <a:gd name="connsiteX4" fmla="*/ 4006 w 3057210"/>
              <a:gd name="connsiteY4" fmla="*/ 6854853 h 6858000"/>
              <a:gd name="connsiteX5" fmla="*/ 1619628 w 3057210"/>
              <a:gd name="connsiteY5" fmla="*/ 3429000 h 6858000"/>
              <a:gd name="connsiteX6" fmla="*/ 4006 w 3057210"/>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7210" h="6858000">
                <a:moveTo>
                  <a:pt x="0" y="0"/>
                </a:moveTo>
                <a:lnTo>
                  <a:pt x="3057210" y="0"/>
                </a:lnTo>
                <a:lnTo>
                  <a:pt x="3057210"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60315566-522A-9E44-8DD9-20FE0BDDE10E}"/>
              </a:ext>
            </a:extLst>
          </p:cNvPr>
          <p:cNvSpPr txBox="1"/>
          <p:nvPr/>
        </p:nvSpPr>
        <p:spPr>
          <a:xfrm>
            <a:off x="5203434" y="4642691"/>
            <a:ext cx="2636684" cy="646331"/>
          </a:xfrm>
          <a:prstGeom prst="rect">
            <a:avLst/>
          </a:prstGeom>
          <a:noFill/>
        </p:spPr>
        <p:txBody>
          <a:bodyPr wrap="none" rtlCol="0">
            <a:spAutoFit/>
          </a:bodyPr>
          <a:lstStyle/>
          <a:p>
            <a:r>
              <a:rPr lang="en-GB" sz="1200" dirty="0"/>
              <a:t>Figure </a:t>
            </a:r>
            <a:r>
              <a:rPr lang="en-US" altLang="zh-CN" sz="1200" dirty="0"/>
              <a:t>11</a:t>
            </a:r>
            <a:r>
              <a:rPr lang="en-US" sz="1200" dirty="0"/>
              <a:t>.</a:t>
            </a:r>
            <a:r>
              <a:rPr lang="en-GB" sz="1200" dirty="0"/>
              <a:t> The result of the comparison</a:t>
            </a:r>
          </a:p>
          <a:p>
            <a:endParaRPr lang="en-US" dirty="0"/>
          </a:p>
        </p:txBody>
      </p:sp>
      <p:pic>
        <p:nvPicPr>
          <p:cNvPr id="8" name="Picture 7">
            <a:extLst>
              <a:ext uri="{FF2B5EF4-FFF2-40B4-BE49-F238E27FC236}">
                <a16:creationId xmlns:a16="http://schemas.microsoft.com/office/drawing/2014/main" id="{54C33C33-24CA-C04F-8135-5C585FB7FF7A}"/>
              </a:ext>
            </a:extLst>
          </p:cNvPr>
          <p:cNvPicPr>
            <a:picLocks noChangeAspect="1"/>
          </p:cNvPicPr>
          <p:nvPr/>
        </p:nvPicPr>
        <p:blipFill>
          <a:blip r:embed="rId4"/>
          <a:stretch>
            <a:fillRect/>
          </a:stretch>
        </p:blipFill>
        <p:spPr>
          <a:xfrm>
            <a:off x="5037848" y="1903525"/>
            <a:ext cx="2795644" cy="2739166"/>
          </a:xfrm>
          <a:prstGeom prst="rect">
            <a:avLst/>
          </a:prstGeom>
        </p:spPr>
      </p:pic>
      <p:pic>
        <p:nvPicPr>
          <p:cNvPr id="18" name="Audio 17">
            <a:hlinkClick r:id="" action="ppaction://media"/>
            <a:extLst>
              <a:ext uri="{FF2B5EF4-FFF2-40B4-BE49-F238E27FC236}">
                <a16:creationId xmlns:a16="http://schemas.microsoft.com/office/drawing/2014/main" id="{D4273D10-D858-6F44-9F56-930AD2FE0C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192119130"/>
      </p:ext>
    </p:extLst>
  </p:cSld>
  <p:clrMapOvr>
    <a:masterClrMapping/>
  </p:clrMapOvr>
  <mc:AlternateContent xmlns:mc="http://schemas.openxmlformats.org/markup-compatibility/2006">
    <mc:Choice xmlns:p14="http://schemas.microsoft.com/office/powerpoint/2010/main" Requires="p14">
      <p:transition spd="slow" p14:dur="2000" advTm="30132"/>
    </mc:Choice>
    <mc:Fallback>
      <p:transition spd="slow" advTm="30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E7D90B-6AE6-EA43-8032-F05A38BEC7C5}"/>
              </a:ext>
            </a:extLst>
          </p:cNvPr>
          <p:cNvSpPr>
            <a:spLocks noGrp="1"/>
          </p:cNvSpPr>
          <p:nvPr>
            <p:ph type="title"/>
          </p:nvPr>
        </p:nvSpPr>
        <p:spPr>
          <a:xfrm>
            <a:off x="628650" y="365125"/>
            <a:ext cx="7886700" cy="1325563"/>
          </a:xfrm>
        </p:spPr>
        <p:txBody>
          <a:bodyPr>
            <a:normAutofit/>
          </a:bodyPr>
          <a:lstStyle/>
          <a:p>
            <a:r>
              <a:rPr lang="en-US" sz="3600" dirty="0"/>
              <a:t>Conclusion</a:t>
            </a:r>
            <a:r>
              <a:rPr lang="en-GB" sz="3600" dirty="0"/>
              <a:t> and Future Work</a:t>
            </a:r>
            <a:br>
              <a:rPr lang="en-GB" sz="4300" dirty="0"/>
            </a:br>
            <a:endParaRPr lang="en-US" sz="4300" dirty="0"/>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D64287-367F-4F4B-B1A0-A6C48B335A81}"/>
              </a:ext>
            </a:extLst>
          </p:cNvPr>
          <p:cNvSpPr>
            <a:spLocks noGrp="1"/>
          </p:cNvSpPr>
          <p:nvPr>
            <p:ph idx="1"/>
          </p:nvPr>
        </p:nvSpPr>
        <p:spPr>
          <a:xfrm>
            <a:off x="628650" y="1929384"/>
            <a:ext cx="7886700" cy="4251960"/>
          </a:xfrm>
        </p:spPr>
        <p:txBody>
          <a:bodyPr>
            <a:normAutofit/>
          </a:bodyPr>
          <a:lstStyle/>
          <a:p>
            <a:r>
              <a:rPr lang="en-US" sz="2000" dirty="0"/>
              <a:t>After comparing the average accuracy of the two CSP algorithms, it is found that the results of the two algorithms are not too different.</a:t>
            </a:r>
          </a:p>
          <a:p>
            <a:r>
              <a:rPr lang="en-US" sz="2000" dirty="0"/>
              <a:t>In the process of performing the two algorithms, </a:t>
            </a:r>
            <a:r>
              <a:rPr lang="en-GB" sz="2000" dirty="0"/>
              <a:t>The OVR-CSP algorithm generates 16 features and the PW-CSP algorithm generates 24 features. Given the small training size, these big numbers of features would lead to deteriorated classification results due overfitting. Thus, in future, a feature selection algorithm can be added to improve the classification accuracy by selecting more discriminative features.</a:t>
            </a:r>
            <a:endParaRPr lang="en-US" sz="2000" dirty="0"/>
          </a:p>
        </p:txBody>
      </p:sp>
      <p:sp>
        <p:nvSpPr>
          <p:cNvPr id="4" name="Date Placeholder 3">
            <a:extLst>
              <a:ext uri="{FF2B5EF4-FFF2-40B4-BE49-F238E27FC236}">
                <a16:creationId xmlns:a16="http://schemas.microsoft.com/office/drawing/2014/main" id="{D40233B2-8E58-E244-9353-920E9C0B1041}"/>
              </a:ext>
            </a:extLst>
          </p:cNvPr>
          <p:cNvSpPr>
            <a:spLocks noGrp="1"/>
          </p:cNvSpPr>
          <p:nvPr>
            <p:ph type="dt" sz="half" idx="10"/>
          </p:nvPr>
        </p:nvSpPr>
        <p:spPr>
          <a:xfrm>
            <a:off x="628650" y="6356350"/>
            <a:ext cx="2057400" cy="365125"/>
          </a:xfrm>
        </p:spPr>
        <p:txBody>
          <a:bodyPr>
            <a:normAutofit/>
          </a:bodyPr>
          <a:lstStyle/>
          <a:p>
            <a:pPr>
              <a:spcAft>
                <a:spcPts val="600"/>
              </a:spcAft>
            </a:pPr>
            <a:fld id="{36F249CA-A640-934E-A846-889836D9A94A}" type="datetime1">
              <a:rPr lang="en-US" altLang="en-US" smtClean="0"/>
              <a:pPr>
                <a:spcAft>
                  <a:spcPts val="600"/>
                </a:spcAft>
              </a:pPr>
              <a:t>9/1/21</a:t>
            </a:fld>
            <a:endParaRPr lang="en-US" altLang="en-US"/>
          </a:p>
        </p:txBody>
      </p:sp>
      <p:sp>
        <p:nvSpPr>
          <p:cNvPr id="5" name="Footer Placeholder 4">
            <a:extLst>
              <a:ext uri="{FF2B5EF4-FFF2-40B4-BE49-F238E27FC236}">
                <a16:creationId xmlns:a16="http://schemas.microsoft.com/office/drawing/2014/main" id="{2EA6EBAA-EC8A-4249-9443-BC04C1BAA510}"/>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ltLang="en-US"/>
              <a:t>© The University of Sheffield</a:t>
            </a:r>
          </a:p>
        </p:txBody>
      </p:sp>
      <p:pic>
        <p:nvPicPr>
          <p:cNvPr id="9" name="Audio 8">
            <a:hlinkClick r:id="" action="ppaction://media"/>
            <a:extLst>
              <a:ext uri="{FF2B5EF4-FFF2-40B4-BE49-F238E27FC236}">
                <a16:creationId xmlns:a16="http://schemas.microsoft.com/office/drawing/2014/main" id="{1EBEFE54-2705-0F49-A9BF-35AFF630EB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053370405"/>
      </p:ext>
    </p:extLst>
  </p:cSld>
  <p:clrMapOvr>
    <a:masterClrMapping/>
  </p:clrMapOvr>
  <mc:AlternateContent xmlns:mc="http://schemas.openxmlformats.org/markup-compatibility/2006">
    <mc:Choice xmlns:p14="http://schemas.microsoft.com/office/powerpoint/2010/main" Requires="p14">
      <p:transition spd="slow" p14:dur="2000" advTm="64585"/>
    </mc:Choice>
    <mc:Fallback>
      <p:transition spd="slow" advTm="64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E7D90B-6AE6-EA43-8032-F05A38BEC7C5}"/>
              </a:ext>
            </a:extLst>
          </p:cNvPr>
          <p:cNvSpPr>
            <a:spLocks noGrp="1"/>
          </p:cNvSpPr>
          <p:nvPr>
            <p:ph type="title"/>
          </p:nvPr>
        </p:nvSpPr>
        <p:spPr>
          <a:xfrm>
            <a:off x="1589667" y="3140968"/>
            <a:ext cx="6056111" cy="1618489"/>
          </a:xfrm>
        </p:spPr>
        <p:txBody>
          <a:bodyPr anchor="ctr">
            <a:normAutofit/>
          </a:bodyPr>
          <a:lstStyle/>
          <a:p>
            <a:r>
              <a:rPr lang="en-US" sz="4000" dirty="0"/>
              <a:t>Thank you for watching</a:t>
            </a:r>
            <a:br>
              <a:rPr lang="en-US" sz="4000" dirty="0"/>
            </a:br>
            <a:br>
              <a:rPr lang="en-GB" sz="3900" dirty="0"/>
            </a:br>
            <a:endParaRPr lang="en-US" sz="3900" dirty="0"/>
          </a:p>
        </p:txBody>
      </p:sp>
      <p:sp>
        <p:nvSpPr>
          <p:cNvPr id="5" name="Footer Placeholder 4">
            <a:extLst>
              <a:ext uri="{FF2B5EF4-FFF2-40B4-BE49-F238E27FC236}">
                <a16:creationId xmlns:a16="http://schemas.microsoft.com/office/drawing/2014/main" id="{2EA6EBAA-EC8A-4249-9443-BC04C1BAA510}"/>
              </a:ext>
            </a:extLst>
          </p:cNvPr>
          <p:cNvSpPr>
            <a:spLocks noGrp="1"/>
          </p:cNvSpPr>
          <p:nvPr>
            <p:ph type="ftr" sz="quarter" idx="11"/>
          </p:nvPr>
        </p:nvSpPr>
        <p:spPr>
          <a:xfrm rot="5400000">
            <a:off x="-1781124" y="3246436"/>
            <a:ext cx="4205910" cy="365125"/>
          </a:xfrm>
        </p:spPr>
        <p:txBody>
          <a:bodyPr anchor="t">
            <a:normAutofit/>
          </a:bodyPr>
          <a:lstStyle/>
          <a:p>
            <a:pPr>
              <a:spcAft>
                <a:spcPts val="600"/>
              </a:spcAft>
            </a:pPr>
            <a:r>
              <a:rPr lang="en-US" altLang="en-US">
                <a:solidFill>
                  <a:schemeClr val="tx1">
                    <a:lumMod val="85000"/>
                    <a:lumOff val="15000"/>
                  </a:schemeClr>
                </a:solidFill>
              </a:rPr>
              <a:t>© The University of Sheffield</a:t>
            </a:r>
          </a:p>
        </p:txBody>
      </p:sp>
      <p:sp>
        <p:nvSpPr>
          <p:cNvPr id="4" name="Date Placeholder 3">
            <a:extLst>
              <a:ext uri="{FF2B5EF4-FFF2-40B4-BE49-F238E27FC236}">
                <a16:creationId xmlns:a16="http://schemas.microsoft.com/office/drawing/2014/main" id="{D40233B2-8E58-E244-9353-920E9C0B1041}"/>
              </a:ext>
            </a:extLst>
          </p:cNvPr>
          <p:cNvSpPr>
            <a:spLocks noGrp="1"/>
          </p:cNvSpPr>
          <p:nvPr>
            <p:ph type="dt" sz="half" idx="10"/>
          </p:nvPr>
        </p:nvSpPr>
        <p:spPr>
          <a:xfrm>
            <a:off x="6778741" y="5769864"/>
            <a:ext cx="1736608" cy="365125"/>
          </a:xfrm>
        </p:spPr>
        <p:txBody>
          <a:bodyPr>
            <a:normAutofit/>
          </a:bodyPr>
          <a:lstStyle/>
          <a:p>
            <a:pPr algn="r">
              <a:spcAft>
                <a:spcPts val="600"/>
              </a:spcAft>
            </a:pPr>
            <a:fld id="{36F249CA-A640-934E-A846-889836D9A94A}" type="datetime1">
              <a:rPr lang="en-US" altLang="en-US" smtClean="0"/>
              <a:pPr algn="r">
                <a:spcAft>
                  <a:spcPts val="600"/>
                </a:spcAft>
              </a:pPr>
              <a:t>9/3/21</a:t>
            </a:fld>
            <a:endParaRPr lang="en-US" altLang="en-US"/>
          </a:p>
        </p:txBody>
      </p:sp>
      <p:pic>
        <p:nvPicPr>
          <p:cNvPr id="7" name="Audio 6">
            <a:hlinkClick r:id="" action="ppaction://media"/>
            <a:extLst>
              <a:ext uri="{FF2B5EF4-FFF2-40B4-BE49-F238E27FC236}">
                <a16:creationId xmlns:a16="http://schemas.microsoft.com/office/drawing/2014/main" id="{0638014D-276B-5F40-8FF6-F2C3A66C49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653567201"/>
      </p:ext>
    </p:extLst>
  </p:cSld>
  <p:clrMapOvr>
    <a:masterClrMapping/>
  </p:clrMapOvr>
  <mc:AlternateContent xmlns:mc="http://schemas.openxmlformats.org/markup-compatibility/2006">
    <mc:Choice xmlns:p14="http://schemas.microsoft.com/office/powerpoint/2010/main" Requires="p14">
      <p:transition spd="slow" p14:dur="2000" advTm="7513"/>
    </mc:Choice>
    <mc:Fallback>
      <p:transition spd="slow" advTm="7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399" name="Picture 59398" descr="Light bulb on yellow background with sketched light beams and cord">
            <a:extLst>
              <a:ext uri="{FF2B5EF4-FFF2-40B4-BE49-F238E27FC236}">
                <a16:creationId xmlns:a16="http://schemas.microsoft.com/office/drawing/2014/main" id="{D4BD620C-FCA2-4B75-B18D-E3F196545FFD}"/>
              </a:ext>
            </a:extLst>
          </p:cNvPr>
          <p:cNvPicPr>
            <a:picLocks noChangeAspect="1"/>
          </p:cNvPicPr>
          <p:nvPr/>
        </p:nvPicPr>
        <p:blipFill rotWithShape="1">
          <a:blip r:embed="rId5"/>
          <a:srcRect l="34965"/>
          <a:stretch/>
        </p:blipFill>
        <p:spPr>
          <a:xfrm>
            <a:off x="20" y="10"/>
            <a:ext cx="7252212" cy="6857990"/>
          </a:xfrm>
          <a:prstGeom prst="rect">
            <a:avLst/>
          </a:prstGeom>
        </p:spPr>
      </p:pic>
      <p:sp>
        <p:nvSpPr>
          <p:cNvPr id="77" name="Rectangle 7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396" name="Rectangle 1028">
            <a:extLst>
              <a:ext uri="{FF2B5EF4-FFF2-40B4-BE49-F238E27FC236}">
                <a16:creationId xmlns:a16="http://schemas.microsoft.com/office/drawing/2014/main" id="{BAE63686-6465-9D44-9DCB-BE736FD55B6F}"/>
              </a:ext>
            </a:extLst>
          </p:cNvPr>
          <p:cNvSpPr>
            <a:spLocks noGrp="1" noChangeArrowheads="1"/>
          </p:cNvSpPr>
          <p:nvPr>
            <p:ph type="title"/>
          </p:nvPr>
        </p:nvSpPr>
        <p:spPr>
          <a:xfrm>
            <a:off x="5648707" y="365125"/>
            <a:ext cx="2866642" cy="1899912"/>
          </a:xfrm>
        </p:spPr>
        <p:txBody>
          <a:bodyPr>
            <a:normAutofit/>
          </a:bodyPr>
          <a:lstStyle/>
          <a:p>
            <a:r>
              <a:rPr lang="en-US" altLang="en-US" sz="3600" dirty="0"/>
              <a:t>Contents</a:t>
            </a:r>
          </a:p>
        </p:txBody>
      </p:sp>
      <p:sp>
        <p:nvSpPr>
          <p:cNvPr id="59397" name="Rectangle 1029">
            <a:extLst>
              <a:ext uri="{FF2B5EF4-FFF2-40B4-BE49-F238E27FC236}">
                <a16:creationId xmlns:a16="http://schemas.microsoft.com/office/drawing/2014/main" id="{B728E20E-F64C-E649-B76F-34EB38ADF8F3}"/>
              </a:ext>
            </a:extLst>
          </p:cNvPr>
          <p:cNvSpPr>
            <a:spLocks noGrp="1" noChangeArrowheads="1"/>
          </p:cNvSpPr>
          <p:nvPr>
            <p:ph type="body" idx="1"/>
          </p:nvPr>
        </p:nvSpPr>
        <p:spPr>
          <a:xfrm>
            <a:off x="5648706" y="2434201"/>
            <a:ext cx="3493007" cy="3742762"/>
          </a:xfrm>
        </p:spPr>
        <p:txBody>
          <a:bodyPr>
            <a:normAutofit/>
          </a:bodyPr>
          <a:lstStyle/>
          <a:p>
            <a:r>
              <a:rPr lang="en-US" altLang="en-US" sz="2000" dirty="0"/>
              <a:t>Background</a:t>
            </a:r>
            <a:r>
              <a:rPr lang="en-GB" sz="2000" dirty="0"/>
              <a:t> and Motivation</a:t>
            </a:r>
            <a:endParaRPr lang="en-US" altLang="en-US" sz="2000" dirty="0"/>
          </a:p>
          <a:p>
            <a:r>
              <a:rPr lang="en-GB" sz="2000" dirty="0"/>
              <a:t>Aims and Objectives</a:t>
            </a:r>
          </a:p>
          <a:p>
            <a:r>
              <a:rPr lang="en-GB" sz="2000" dirty="0"/>
              <a:t>Method</a:t>
            </a:r>
          </a:p>
          <a:p>
            <a:r>
              <a:rPr lang="en-GB" sz="2000" dirty="0"/>
              <a:t>Results</a:t>
            </a:r>
          </a:p>
          <a:p>
            <a:r>
              <a:rPr lang="en-GB" sz="2000" dirty="0"/>
              <a:t>Conclusions</a:t>
            </a:r>
            <a:endParaRPr lang="en-US" altLang="en-US" sz="2000" dirty="0"/>
          </a:p>
        </p:txBody>
      </p:sp>
      <p:sp>
        <p:nvSpPr>
          <p:cNvPr id="4" name="Date Placeholder 3">
            <a:extLst>
              <a:ext uri="{FF2B5EF4-FFF2-40B4-BE49-F238E27FC236}">
                <a16:creationId xmlns:a16="http://schemas.microsoft.com/office/drawing/2014/main" id="{7DC12E06-F3B6-7B4C-A5D3-CC485C9C90AD}"/>
              </a:ext>
            </a:extLst>
          </p:cNvPr>
          <p:cNvSpPr>
            <a:spLocks noGrp="1"/>
          </p:cNvSpPr>
          <p:nvPr>
            <p:ph type="dt" sz="half" idx="10"/>
          </p:nvPr>
        </p:nvSpPr>
        <p:spPr>
          <a:xfrm>
            <a:off x="628650" y="6356350"/>
            <a:ext cx="2057400" cy="365125"/>
          </a:xfrm>
        </p:spPr>
        <p:txBody>
          <a:bodyPr>
            <a:normAutofit/>
          </a:bodyPr>
          <a:lstStyle/>
          <a:p>
            <a:pPr>
              <a:spcAft>
                <a:spcPts val="600"/>
              </a:spcAft>
            </a:pPr>
            <a:fld id="{05EA9030-62F2-8F44-9BEB-9E33B1FD7015}" type="datetime1">
              <a:rPr lang="en-US" altLang="en-US" smtClean="0"/>
              <a:pPr>
                <a:spcAft>
                  <a:spcPts val="600"/>
                </a:spcAft>
              </a:pPr>
              <a:t>9/2/21</a:t>
            </a:fld>
            <a:endParaRPr lang="en-US" altLang="en-US"/>
          </a:p>
        </p:txBody>
      </p:sp>
      <p:sp>
        <p:nvSpPr>
          <p:cNvPr id="5" name="Footer Placeholder 4">
            <a:extLst>
              <a:ext uri="{FF2B5EF4-FFF2-40B4-BE49-F238E27FC236}">
                <a16:creationId xmlns:a16="http://schemas.microsoft.com/office/drawing/2014/main" id="{24B45296-518C-934E-AB08-A17BC78A44DB}"/>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ltLang="en-US"/>
              <a:t>© The University of Sheffield</a:t>
            </a:r>
          </a:p>
        </p:txBody>
      </p:sp>
      <p:pic>
        <p:nvPicPr>
          <p:cNvPr id="6" name="Audio 5">
            <a:hlinkClick r:id="" action="ppaction://media"/>
            <a:extLst>
              <a:ext uri="{FF2B5EF4-FFF2-40B4-BE49-F238E27FC236}">
                <a16:creationId xmlns:a16="http://schemas.microsoft.com/office/drawing/2014/main" id="{EE561F46-50EF-0545-B479-C98C5CE7A7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675"/>
    </mc:Choice>
    <mc:Fallback>
      <p:transition spd="slow" advTm="37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0" name="Rectangle 1026">
            <a:extLst>
              <a:ext uri="{FF2B5EF4-FFF2-40B4-BE49-F238E27FC236}">
                <a16:creationId xmlns:a16="http://schemas.microsoft.com/office/drawing/2014/main" id="{4E7524A9-1199-E249-BB2A-E329697D32A5}"/>
              </a:ext>
            </a:extLst>
          </p:cNvPr>
          <p:cNvSpPr>
            <a:spLocks noGrp="1" noChangeArrowheads="1"/>
          </p:cNvSpPr>
          <p:nvPr>
            <p:ph type="title"/>
          </p:nvPr>
        </p:nvSpPr>
        <p:spPr>
          <a:xfrm>
            <a:off x="473202" y="639520"/>
            <a:ext cx="2571750" cy="1719072"/>
          </a:xfrm>
        </p:spPr>
        <p:txBody>
          <a:bodyPr anchor="b">
            <a:normAutofit/>
          </a:bodyPr>
          <a:lstStyle/>
          <a:p>
            <a:r>
              <a:rPr lang="en-US" altLang="en-US" sz="3600" dirty="0"/>
              <a:t>Background</a:t>
            </a:r>
          </a:p>
        </p:txBody>
      </p:sp>
      <p:sp>
        <p:nvSpPr>
          <p:cNvPr id="7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1" name="Rectangle 1027">
            <a:extLst>
              <a:ext uri="{FF2B5EF4-FFF2-40B4-BE49-F238E27FC236}">
                <a16:creationId xmlns:a16="http://schemas.microsoft.com/office/drawing/2014/main" id="{EAFBEE0E-C394-EC48-972E-72D0F5EA4749}"/>
              </a:ext>
            </a:extLst>
          </p:cNvPr>
          <p:cNvSpPr>
            <a:spLocks noGrp="1" noChangeArrowheads="1"/>
          </p:cNvSpPr>
          <p:nvPr>
            <p:ph type="body" idx="1"/>
          </p:nvPr>
        </p:nvSpPr>
        <p:spPr>
          <a:xfrm>
            <a:off x="473202" y="2807208"/>
            <a:ext cx="2802654" cy="3410712"/>
          </a:xfrm>
        </p:spPr>
        <p:txBody>
          <a:bodyPr anchor="t">
            <a:normAutofit/>
          </a:bodyPr>
          <a:lstStyle/>
          <a:p>
            <a:r>
              <a:rPr lang="en-US" altLang="en-US" sz="2000" dirty="0"/>
              <a:t>MI-BCI</a:t>
            </a:r>
          </a:p>
          <a:p>
            <a:r>
              <a:rPr lang="en-US" altLang="en-US" sz="2000" dirty="0"/>
              <a:t>Related applications of</a:t>
            </a:r>
            <a:r>
              <a:rPr lang="zh-CN" altLang="en-US" sz="2000" dirty="0"/>
              <a:t> </a:t>
            </a:r>
            <a:r>
              <a:rPr lang="en-US" altLang="en-US" sz="2000" dirty="0"/>
              <a:t>MI-BCI</a:t>
            </a:r>
          </a:p>
          <a:p>
            <a:pPr marL="0" indent="0">
              <a:buNone/>
            </a:pPr>
            <a:endParaRPr lang="en-US" altLang="en-US" sz="1900" dirty="0"/>
          </a:p>
          <a:p>
            <a:endParaRPr lang="en-US" altLang="en-US" sz="1900" dirty="0"/>
          </a:p>
        </p:txBody>
      </p:sp>
      <p:pic>
        <p:nvPicPr>
          <p:cNvPr id="3" name="Picture 2" descr="Diagram&#10;&#10;Description automatically generated">
            <a:extLst>
              <a:ext uri="{FF2B5EF4-FFF2-40B4-BE49-F238E27FC236}">
                <a16:creationId xmlns:a16="http://schemas.microsoft.com/office/drawing/2014/main" id="{3D618167-6148-C94A-B1F2-7F46670EAD82}"/>
              </a:ext>
            </a:extLst>
          </p:cNvPr>
          <p:cNvPicPr>
            <a:picLocks noChangeAspect="1"/>
          </p:cNvPicPr>
          <p:nvPr/>
        </p:nvPicPr>
        <p:blipFill>
          <a:blip r:embed="rId5"/>
          <a:stretch>
            <a:fillRect/>
          </a:stretch>
        </p:blipFill>
        <p:spPr>
          <a:xfrm>
            <a:off x="3505581" y="1196752"/>
            <a:ext cx="5177790" cy="3611508"/>
          </a:xfrm>
          <a:prstGeom prst="rect">
            <a:avLst/>
          </a:prstGeom>
        </p:spPr>
      </p:pic>
      <p:sp>
        <p:nvSpPr>
          <p:cNvPr id="4" name="Date Placeholder 3">
            <a:extLst>
              <a:ext uri="{FF2B5EF4-FFF2-40B4-BE49-F238E27FC236}">
                <a16:creationId xmlns:a16="http://schemas.microsoft.com/office/drawing/2014/main" id="{A4C16CE5-AD9A-A440-B74B-DFC9910DB360}"/>
              </a:ext>
            </a:extLst>
          </p:cNvPr>
          <p:cNvSpPr>
            <a:spLocks noGrp="1"/>
          </p:cNvSpPr>
          <p:nvPr>
            <p:ph type="dt" sz="half" idx="10"/>
          </p:nvPr>
        </p:nvSpPr>
        <p:spPr>
          <a:xfrm>
            <a:off x="628650" y="6356350"/>
            <a:ext cx="2057400" cy="365125"/>
          </a:xfrm>
        </p:spPr>
        <p:txBody>
          <a:bodyPr>
            <a:normAutofit/>
          </a:bodyPr>
          <a:lstStyle/>
          <a:p>
            <a:pPr>
              <a:spcAft>
                <a:spcPts val="600"/>
              </a:spcAft>
            </a:pPr>
            <a:fld id="{76D825D7-E788-9240-8883-5F3208ED84AF}" type="datetime1">
              <a:rPr lang="en-US" altLang="en-US" smtClean="0"/>
              <a:pPr>
                <a:spcAft>
                  <a:spcPts val="600"/>
                </a:spcAft>
              </a:pPr>
              <a:t>9/3/21</a:t>
            </a:fld>
            <a:endParaRPr lang="en-US" altLang="en-US"/>
          </a:p>
        </p:txBody>
      </p:sp>
      <p:sp>
        <p:nvSpPr>
          <p:cNvPr id="5" name="Footer Placeholder 4">
            <a:extLst>
              <a:ext uri="{FF2B5EF4-FFF2-40B4-BE49-F238E27FC236}">
                <a16:creationId xmlns:a16="http://schemas.microsoft.com/office/drawing/2014/main" id="{33188EE2-F890-4649-9DB6-2E11FF3D00B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ltLang="en-US"/>
              <a:t>© The University of Sheffield</a:t>
            </a:r>
          </a:p>
        </p:txBody>
      </p:sp>
      <p:sp>
        <p:nvSpPr>
          <p:cNvPr id="2" name="TextBox 1">
            <a:extLst>
              <a:ext uri="{FF2B5EF4-FFF2-40B4-BE49-F238E27FC236}">
                <a16:creationId xmlns:a16="http://schemas.microsoft.com/office/drawing/2014/main" id="{1EDA73F1-54A2-2E4D-827C-E64BB1C775EB}"/>
              </a:ext>
            </a:extLst>
          </p:cNvPr>
          <p:cNvSpPr txBox="1"/>
          <p:nvPr/>
        </p:nvSpPr>
        <p:spPr>
          <a:xfrm>
            <a:off x="4263470" y="4878651"/>
            <a:ext cx="3719618" cy="276999"/>
          </a:xfrm>
          <a:prstGeom prst="rect">
            <a:avLst/>
          </a:prstGeom>
          <a:noFill/>
        </p:spPr>
        <p:txBody>
          <a:bodyPr wrap="square" rtlCol="0">
            <a:spAutoFit/>
          </a:bodyPr>
          <a:lstStyle/>
          <a:p>
            <a:r>
              <a:rPr lang="en-GB" sz="1200" dirty="0"/>
              <a:t>Figure </a:t>
            </a:r>
            <a:r>
              <a:rPr lang="en-US" altLang="zh-CN" sz="1200" dirty="0"/>
              <a:t>1</a:t>
            </a:r>
            <a:r>
              <a:rPr lang="en-GB" altLang="zh-CN" sz="1200" dirty="0"/>
              <a:t>.</a:t>
            </a:r>
            <a:r>
              <a:rPr lang="zh-CN" altLang="en-US" sz="1200" dirty="0"/>
              <a:t> </a:t>
            </a:r>
            <a:r>
              <a:rPr lang="en-US" altLang="en-US" sz="1200" dirty="0"/>
              <a:t>MI BCI</a:t>
            </a:r>
            <a:r>
              <a:rPr lang="zh-CN" altLang="en-US" sz="1200" dirty="0"/>
              <a:t> </a:t>
            </a:r>
            <a:r>
              <a:rPr lang="en-US" sz="1200" dirty="0"/>
              <a:t>technology principle</a:t>
            </a:r>
          </a:p>
        </p:txBody>
      </p:sp>
      <p:sp>
        <p:nvSpPr>
          <p:cNvPr id="6" name="TextBox 5">
            <a:extLst>
              <a:ext uri="{FF2B5EF4-FFF2-40B4-BE49-F238E27FC236}">
                <a16:creationId xmlns:a16="http://schemas.microsoft.com/office/drawing/2014/main" id="{05743D95-B670-2C4B-8F45-AD2AD6D1DEF2}"/>
              </a:ext>
            </a:extLst>
          </p:cNvPr>
          <p:cNvSpPr txBox="1"/>
          <p:nvPr/>
        </p:nvSpPr>
        <p:spPr>
          <a:xfrm>
            <a:off x="4233681" y="5186798"/>
            <a:ext cx="3268930" cy="646331"/>
          </a:xfrm>
          <a:prstGeom prst="rect">
            <a:avLst/>
          </a:prstGeom>
          <a:noFill/>
        </p:spPr>
        <p:txBody>
          <a:bodyPr wrap="square" rtlCol="0">
            <a:spAutoFit/>
          </a:bodyPr>
          <a:lstStyle/>
          <a:p>
            <a:r>
              <a:rPr lang="en-US" sz="1200" dirty="0"/>
              <a:t>Resource</a:t>
            </a:r>
            <a:r>
              <a:rPr lang="zh-CN" altLang="en-US" sz="1200" dirty="0"/>
              <a:t>：</a:t>
            </a:r>
            <a:r>
              <a:rPr lang="en-GB" sz="1200" dirty="0"/>
              <a:t>Tariq M, </a:t>
            </a:r>
            <a:r>
              <a:rPr lang="en-GB" sz="1200" dirty="0" err="1"/>
              <a:t>Trivailo</a:t>
            </a:r>
            <a:r>
              <a:rPr lang="en-GB" sz="1200" dirty="0"/>
              <a:t> PM and </a:t>
            </a:r>
            <a:r>
              <a:rPr lang="en-GB" sz="1200" dirty="0" err="1"/>
              <a:t>Simic</a:t>
            </a:r>
            <a:r>
              <a:rPr lang="en-GB" sz="1200" dirty="0"/>
              <a:t> M (2018) EEG-Based BCI Control Schemes for Lower-Limb Assistive-Robots</a:t>
            </a:r>
            <a:endParaRPr lang="en-US" sz="1200" dirty="0"/>
          </a:p>
        </p:txBody>
      </p:sp>
      <p:pic>
        <p:nvPicPr>
          <p:cNvPr id="24" name="Audio 23">
            <a:hlinkClick r:id="" action="ppaction://media"/>
            <a:extLst>
              <a:ext uri="{FF2B5EF4-FFF2-40B4-BE49-F238E27FC236}">
                <a16:creationId xmlns:a16="http://schemas.microsoft.com/office/drawing/2014/main" id="{479B7713-F21F-DC4A-85BE-64C3CAC488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816"/>
    </mc:Choice>
    <mc:Fallback>
      <p:transition spd="slow" advTm="141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4" name="Rectangle 2">
            <a:extLst>
              <a:ext uri="{FF2B5EF4-FFF2-40B4-BE49-F238E27FC236}">
                <a16:creationId xmlns:a16="http://schemas.microsoft.com/office/drawing/2014/main" id="{FF46664A-9CB1-6D4F-A02A-F6CA404652FB}"/>
              </a:ext>
            </a:extLst>
          </p:cNvPr>
          <p:cNvSpPr>
            <a:spLocks noGrp="1" noChangeArrowheads="1"/>
          </p:cNvSpPr>
          <p:nvPr>
            <p:ph type="title"/>
          </p:nvPr>
        </p:nvSpPr>
        <p:spPr>
          <a:xfrm>
            <a:off x="628650" y="963507"/>
            <a:ext cx="2620771" cy="4930986"/>
          </a:xfrm>
        </p:spPr>
        <p:txBody>
          <a:bodyPr>
            <a:normAutofit/>
          </a:bodyPr>
          <a:lstStyle/>
          <a:p>
            <a:pPr algn="r"/>
            <a:r>
              <a:rPr lang="en-US" altLang="en-US" sz="4100" dirty="0"/>
              <a:t>Motivation</a:t>
            </a:r>
          </a:p>
        </p:txBody>
      </p:sp>
      <p:cxnSp>
        <p:nvCxnSpPr>
          <p:cNvPr id="75" name="Straight Connector 74">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8915" name="Rectangle 3">
            <a:extLst>
              <a:ext uri="{FF2B5EF4-FFF2-40B4-BE49-F238E27FC236}">
                <a16:creationId xmlns:a16="http://schemas.microsoft.com/office/drawing/2014/main" id="{5E1E4D10-30F3-0540-81E9-CD87B149D306}"/>
              </a:ext>
            </a:extLst>
          </p:cNvPr>
          <p:cNvSpPr>
            <a:spLocks noGrp="1" noChangeArrowheads="1"/>
          </p:cNvSpPr>
          <p:nvPr>
            <p:ph type="body" sz="half" idx="1"/>
          </p:nvPr>
        </p:nvSpPr>
        <p:spPr>
          <a:xfrm>
            <a:off x="3732022" y="963507"/>
            <a:ext cx="4688205" cy="2304627"/>
          </a:xfrm>
        </p:spPr>
        <p:txBody>
          <a:bodyPr anchor="b">
            <a:normAutofit/>
          </a:bodyPr>
          <a:lstStyle/>
          <a:p>
            <a:r>
              <a:rPr lang="en-GB" sz="2000" dirty="0"/>
              <a:t>Currently </a:t>
            </a:r>
            <a:r>
              <a:rPr lang="en-US" altLang="en-US" sz="2000" dirty="0"/>
              <a:t>MI BCI</a:t>
            </a:r>
            <a:r>
              <a:rPr lang="en-GB" sz="2000" dirty="0"/>
              <a:t> is mainly applied to 2 classes.</a:t>
            </a:r>
            <a:endParaRPr lang="en-US" altLang="en-US" sz="2000" dirty="0"/>
          </a:p>
        </p:txBody>
      </p:sp>
      <p:sp>
        <p:nvSpPr>
          <p:cNvPr id="38916" name="Rectangle 4">
            <a:extLst>
              <a:ext uri="{FF2B5EF4-FFF2-40B4-BE49-F238E27FC236}">
                <a16:creationId xmlns:a16="http://schemas.microsoft.com/office/drawing/2014/main" id="{AAAE30FF-50CE-3240-B597-AAD500668C75}"/>
              </a:ext>
            </a:extLst>
          </p:cNvPr>
          <p:cNvSpPr>
            <a:spLocks noGrp="1" noChangeArrowheads="1"/>
          </p:cNvSpPr>
          <p:nvPr>
            <p:ph type="body" sz="half" idx="2"/>
          </p:nvPr>
        </p:nvSpPr>
        <p:spPr>
          <a:xfrm>
            <a:off x="3732022" y="3589866"/>
            <a:ext cx="4688205" cy="2304628"/>
          </a:xfrm>
        </p:spPr>
        <p:txBody>
          <a:bodyPr>
            <a:normAutofit/>
          </a:bodyPr>
          <a:lstStyle/>
          <a:p>
            <a:r>
              <a:rPr lang="en-US" altLang="en-US" sz="2000" dirty="0"/>
              <a:t>In order to control the smart wheelchair, 4 commands are needed, forward, stop, turn left and right, so a multi-class MI-BCI is needed.</a:t>
            </a:r>
          </a:p>
        </p:txBody>
      </p:sp>
      <p:sp>
        <p:nvSpPr>
          <p:cNvPr id="5" name="Date Placeholder 4">
            <a:extLst>
              <a:ext uri="{FF2B5EF4-FFF2-40B4-BE49-F238E27FC236}">
                <a16:creationId xmlns:a16="http://schemas.microsoft.com/office/drawing/2014/main" id="{AC1DEBBF-8748-1F4B-8CCB-FD9C51C5F35F}"/>
              </a:ext>
            </a:extLst>
          </p:cNvPr>
          <p:cNvSpPr>
            <a:spLocks noGrp="1"/>
          </p:cNvSpPr>
          <p:nvPr>
            <p:ph type="dt" sz="half" idx="10"/>
          </p:nvPr>
        </p:nvSpPr>
        <p:spPr>
          <a:xfrm>
            <a:off x="628650" y="6033479"/>
            <a:ext cx="2057400" cy="365125"/>
          </a:xfrm>
        </p:spPr>
        <p:txBody>
          <a:bodyPr>
            <a:normAutofit/>
          </a:bodyPr>
          <a:lstStyle/>
          <a:p>
            <a:pPr>
              <a:spcAft>
                <a:spcPts val="600"/>
              </a:spcAft>
            </a:pPr>
            <a:fld id="{BDA829B6-DE82-6748-BCCC-FC74CFBE8BC9}" type="datetime1">
              <a:rPr lang="en-US" altLang="en-US" sz="900">
                <a:solidFill>
                  <a:schemeClr val="tx1">
                    <a:alpha val="80000"/>
                  </a:schemeClr>
                </a:solidFill>
              </a:rPr>
              <a:pPr>
                <a:spcAft>
                  <a:spcPts val="600"/>
                </a:spcAft>
              </a:pPr>
              <a:t>9/3/21</a:t>
            </a:fld>
            <a:endParaRPr lang="en-US" altLang="en-US" sz="900">
              <a:solidFill>
                <a:schemeClr val="tx1">
                  <a:alpha val="80000"/>
                </a:schemeClr>
              </a:solidFill>
            </a:endParaRPr>
          </a:p>
        </p:txBody>
      </p:sp>
      <p:sp>
        <p:nvSpPr>
          <p:cNvPr id="6" name="Footer Placeholder 5">
            <a:extLst>
              <a:ext uri="{FF2B5EF4-FFF2-40B4-BE49-F238E27FC236}">
                <a16:creationId xmlns:a16="http://schemas.microsoft.com/office/drawing/2014/main" id="{659B4E71-2BD0-D340-AF2A-B23C9E7279E3}"/>
              </a:ext>
            </a:extLst>
          </p:cNvPr>
          <p:cNvSpPr>
            <a:spLocks noGrp="1"/>
          </p:cNvSpPr>
          <p:nvPr>
            <p:ph type="ftr" sz="quarter" idx="11"/>
          </p:nvPr>
        </p:nvSpPr>
        <p:spPr>
          <a:xfrm>
            <a:off x="3732023" y="6033479"/>
            <a:ext cx="3944989" cy="365125"/>
          </a:xfrm>
        </p:spPr>
        <p:txBody>
          <a:bodyPr>
            <a:normAutofit/>
          </a:bodyPr>
          <a:lstStyle/>
          <a:p>
            <a:pPr>
              <a:spcAft>
                <a:spcPts val="600"/>
              </a:spcAft>
            </a:pPr>
            <a:r>
              <a:rPr lang="en-US" altLang="en-US" sz="900">
                <a:solidFill>
                  <a:schemeClr val="tx1">
                    <a:alpha val="80000"/>
                  </a:schemeClr>
                </a:solidFill>
              </a:rPr>
              <a:t>© The University of Sheffield</a:t>
            </a:r>
          </a:p>
        </p:txBody>
      </p:sp>
      <p:pic>
        <p:nvPicPr>
          <p:cNvPr id="3" name="Picture 2" descr="A picture containing indoor&#10;&#10;Description automatically generated">
            <a:extLst>
              <a:ext uri="{FF2B5EF4-FFF2-40B4-BE49-F238E27FC236}">
                <a16:creationId xmlns:a16="http://schemas.microsoft.com/office/drawing/2014/main" id="{45DB7E33-9DF7-B145-ABF2-7D78EF27547A}"/>
              </a:ext>
            </a:extLst>
          </p:cNvPr>
          <p:cNvPicPr>
            <a:picLocks noChangeAspect="1"/>
          </p:cNvPicPr>
          <p:nvPr/>
        </p:nvPicPr>
        <p:blipFill>
          <a:blip r:embed="rId5"/>
          <a:stretch>
            <a:fillRect/>
          </a:stretch>
        </p:blipFill>
        <p:spPr>
          <a:xfrm>
            <a:off x="241173" y="2032001"/>
            <a:ext cx="3226298" cy="2477120"/>
          </a:xfrm>
          <a:prstGeom prst="rect">
            <a:avLst/>
          </a:prstGeom>
        </p:spPr>
      </p:pic>
      <p:sp>
        <p:nvSpPr>
          <p:cNvPr id="2" name="TextBox 1">
            <a:extLst>
              <a:ext uri="{FF2B5EF4-FFF2-40B4-BE49-F238E27FC236}">
                <a16:creationId xmlns:a16="http://schemas.microsoft.com/office/drawing/2014/main" id="{0D9E9B92-3C3E-7849-A6BB-903F660FFEE7}"/>
              </a:ext>
            </a:extLst>
          </p:cNvPr>
          <p:cNvSpPr txBox="1"/>
          <p:nvPr/>
        </p:nvSpPr>
        <p:spPr>
          <a:xfrm>
            <a:off x="660209" y="4831043"/>
            <a:ext cx="2951163" cy="276999"/>
          </a:xfrm>
          <a:prstGeom prst="rect">
            <a:avLst/>
          </a:prstGeom>
          <a:noFill/>
        </p:spPr>
        <p:txBody>
          <a:bodyPr wrap="square" rtlCol="0">
            <a:spAutoFit/>
          </a:bodyPr>
          <a:lstStyle/>
          <a:p>
            <a:r>
              <a:rPr lang="en-GB" sz="1200" dirty="0"/>
              <a:t>Figure </a:t>
            </a:r>
            <a:r>
              <a:rPr lang="en-US" sz="1200" dirty="0"/>
              <a:t>2</a:t>
            </a:r>
            <a:r>
              <a:rPr lang="en-GB" altLang="zh-CN" sz="1200" dirty="0"/>
              <a:t>.</a:t>
            </a:r>
            <a:r>
              <a:rPr lang="zh-CN" altLang="en-US" sz="1200" dirty="0"/>
              <a:t> </a:t>
            </a:r>
            <a:r>
              <a:rPr lang="en-US" altLang="zh-CN" sz="1200" dirty="0"/>
              <a:t>E</a:t>
            </a:r>
            <a:r>
              <a:rPr lang="en-GB" altLang="zh-CN" sz="1200" dirty="0"/>
              <a:t>EG data collection</a:t>
            </a:r>
            <a:endParaRPr lang="en-US" sz="1200" dirty="0"/>
          </a:p>
        </p:txBody>
      </p:sp>
      <p:sp>
        <p:nvSpPr>
          <p:cNvPr id="4" name="TextBox 3">
            <a:extLst>
              <a:ext uri="{FF2B5EF4-FFF2-40B4-BE49-F238E27FC236}">
                <a16:creationId xmlns:a16="http://schemas.microsoft.com/office/drawing/2014/main" id="{0FD01278-0396-5441-BA03-934EA84CCFA4}"/>
              </a:ext>
            </a:extLst>
          </p:cNvPr>
          <p:cNvSpPr txBox="1"/>
          <p:nvPr/>
        </p:nvSpPr>
        <p:spPr>
          <a:xfrm>
            <a:off x="628650" y="5156776"/>
            <a:ext cx="2396682" cy="276999"/>
          </a:xfrm>
          <a:prstGeom prst="rect">
            <a:avLst/>
          </a:prstGeom>
          <a:noFill/>
        </p:spPr>
        <p:txBody>
          <a:bodyPr wrap="none" rtlCol="0">
            <a:spAutoFit/>
          </a:bodyPr>
          <a:lstStyle/>
          <a:p>
            <a:r>
              <a:rPr lang="en-US" sz="1200" dirty="0"/>
              <a:t>Resource</a:t>
            </a:r>
            <a:r>
              <a:rPr lang="zh-CN" altLang="en-US" sz="1200" dirty="0"/>
              <a:t>：</a:t>
            </a:r>
            <a:r>
              <a:rPr lang="en-GB" sz="1200" dirty="0"/>
              <a:t>Shannon Johnson, 2019</a:t>
            </a:r>
            <a:endParaRPr lang="en-US" sz="1200" dirty="0"/>
          </a:p>
        </p:txBody>
      </p:sp>
      <p:pic>
        <p:nvPicPr>
          <p:cNvPr id="8" name="Audio 7">
            <a:hlinkClick r:id="" action="ppaction://media"/>
            <a:extLst>
              <a:ext uri="{FF2B5EF4-FFF2-40B4-BE49-F238E27FC236}">
                <a16:creationId xmlns:a16="http://schemas.microsoft.com/office/drawing/2014/main" id="{4A46D71A-C822-DC4E-ACDE-229BA60730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044"/>
    </mc:Choice>
    <mc:Fallback>
      <p:transition spd="slow" advTm="23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450C149-8601-5F48-BF27-6C92C793C8AE}"/>
              </a:ext>
            </a:extLst>
          </p:cNvPr>
          <p:cNvSpPr>
            <a:spLocks noGrp="1" noChangeArrowheads="1"/>
          </p:cNvSpPr>
          <p:nvPr>
            <p:ph type="title"/>
          </p:nvPr>
        </p:nvSpPr>
        <p:spPr>
          <a:xfrm>
            <a:off x="491490" y="365125"/>
            <a:ext cx="3840085" cy="1692794"/>
          </a:xfrm>
        </p:spPr>
        <p:txBody>
          <a:bodyPr vert="horz" lIns="91440" tIns="45720" rIns="91440" bIns="45720" rtlCol="0" anchor="ctr">
            <a:normAutofit/>
          </a:bodyPr>
          <a:lstStyle/>
          <a:p>
            <a:pPr>
              <a:lnSpc>
                <a:spcPct val="90000"/>
              </a:lnSpc>
            </a:pPr>
            <a:r>
              <a:rPr lang="en-US" altLang="en-US" sz="3600" dirty="0"/>
              <a:t>Aims</a:t>
            </a:r>
          </a:p>
        </p:txBody>
      </p:sp>
      <p:cxnSp>
        <p:nvCxnSpPr>
          <p:cNvPr id="136" name="Straight Arrow Connector 135">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959BF364-0B0D-504E-887E-72DBA29642A2}"/>
              </a:ext>
            </a:extLst>
          </p:cNvPr>
          <p:cNvSpPr>
            <a:spLocks noGrp="1"/>
          </p:cNvSpPr>
          <p:nvPr>
            <p:ph type="dt" sz="half" idx="10"/>
          </p:nvPr>
        </p:nvSpPr>
        <p:spPr>
          <a:xfrm>
            <a:off x="491490" y="6037262"/>
            <a:ext cx="2057400" cy="365125"/>
          </a:xfrm>
        </p:spPr>
        <p:txBody>
          <a:bodyPr vert="horz" lIns="91440" tIns="45720" rIns="91440" bIns="45720" rtlCol="0" anchor="ctr">
            <a:normAutofit/>
          </a:bodyPr>
          <a:lstStyle/>
          <a:p>
            <a:pPr eaLnBrk="1" fontAlgn="auto" hangingPunct="1">
              <a:spcBef>
                <a:spcPts val="0"/>
              </a:spcBef>
              <a:spcAft>
                <a:spcPts val="600"/>
              </a:spcAft>
              <a:defRPr/>
            </a:pPr>
            <a:fld id="{8EA3215F-25F2-AD43-BFC7-AC46ECAB2E86}" type="datetime1">
              <a:rPr lang="en-US" altLang="en-US" sz="1200">
                <a:solidFill>
                  <a:prstClr val="black">
                    <a:tint val="75000"/>
                  </a:prstClr>
                </a:solidFill>
                <a:latin typeface="Calibri" panose="020F0502020204030204"/>
              </a:rPr>
              <a:pPr eaLnBrk="1" fontAlgn="auto" hangingPunct="1">
                <a:spcBef>
                  <a:spcPts val="0"/>
                </a:spcBef>
                <a:spcAft>
                  <a:spcPts val="600"/>
                </a:spcAft>
                <a:defRPr/>
              </a:pPr>
              <a:t>9/1/21</a:t>
            </a:fld>
            <a:endParaRPr lang="en-US" altLang="en-US" sz="1200">
              <a:solidFill>
                <a:prstClr val="black">
                  <a:tint val="75000"/>
                </a:prstClr>
              </a:solidFill>
              <a:latin typeface="Calibri" panose="020F0502020204030204"/>
            </a:endParaRPr>
          </a:p>
        </p:txBody>
      </p:sp>
      <p:sp>
        <p:nvSpPr>
          <p:cNvPr id="40963" name="Rectangle 3">
            <a:extLst>
              <a:ext uri="{FF2B5EF4-FFF2-40B4-BE49-F238E27FC236}">
                <a16:creationId xmlns:a16="http://schemas.microsoft.com/office/drawing/2014/main" id="{B7EF939E-9D40-FB48-9B40-36B9357E8CDE}"/>
              </a:ext>
            </a:extLst>
          </p:cNvPr>
          <p:cNvSpPr>
            <a:spLocks noGrp="1" noChangeArrowheads="1"/>
          </p:cNvSpPr>
          <p:nvPr>
            <p:ph type="body" sz="half" idx="1"/>
          </p:nvPr>
        </p:nvSpPr>
        <p:spPr>
          <a:xfrm>
            <a:off x="491490" y="2575033"/>
            <a:ext cx="3840085" cy="3781311"/>
          </a:xfrm>
        </p:spPr>
        <p:txBody>
          <a:bodyPr vert="horz" lIns="91440" tIns="45720" rIns="91440" bIns="45720" rtlCol="0">
            <a:normAutofit lnSpcReduction="10000"/>
          </a:bodyPr>
          <a:lstStyle/>
          <a:p>
            <a:pPr marL="457200" lvl="1" indent="-228600">
              <a:lnSpc>
                <a:spcPct val="90000"/>
              </a:lnSpc>
              <a:buFont typeface="Arial" panose="020B0604020202020204" pitchFamily="34" charset="0"/>
              <a:buChar char="•"/>
            </a:pPr>
            <a:r>
              <a:rPr lang="en-US" sz="2000" dirty="0">
                <a:solidFill>
                  <a:schemeClr val="tx1"/>
                </a:solidFill>
              </a:rPr>
              <a:t>This design helps those who suffer from diseases or lose the ability to walk due to accidents to sit in a wheelchair, operate the wheelchair through consciousness, and move to the position they want. The wheelchair is controlled by collecting the user's imagination that the fingers of his left and right hands point to different directions or different postures of the arms.</a:t>
            </a:r>
          </a:p>
          <a:p>
            <a:pPr marL="457200" lvl="1" indent="-228600">
              <a:lnSpc>
                <a:spcPct val="90000"/>
              </a:lnSpc>
              <a:buFont typeface="Arial" panose="020B0604020202020204" pitchFamily="34" charset="0"/>
              <a:buChar char="•"/>
            </a:pPr>
            <a:endParaRPr lang="en-US" altLang="en-US" sz="1600" dirty="0">
              <a:solidFill>
                <a:schemeClr val="tx1"/>
              </a:solidFill>
            </a:endParaRPr>
          </a:p>
        </p:txBody>
      </p:sp>
      <p:sp>
        <p:nvSpPr>
          <p:cNvPr id="6" name="Footer Placeholder 5">
            <a:extLst>
              <a:ext uri="{FF2B5EF4-FFF2-40B4-BE49-F238E27FC236}">
                <a16:creationId xmlns:a16="http://schemas.microsoft.com/office/drawing/2014/main" id="{F4A57B4E-80F7-A84E-93F3-938F6DA433C7}"/>
              </a:ext>
            </a:extLst>
          </p:cNvPr>
          <p:cNvSpPr>
            <a:spLocks noGrp="1"/>
          </p:cNvSpPr>
          <p:nvPr>
            <p:ph type="ftr" sz="quarter" idx="11"/>
          </p:nvPr>
        </p:nvSpPr>
        <p:spPr>
          <a:xfrm>
            <a:off x="491490" y="6356350"/>
            <a:ext cx="3086100" cy="365125"/>
          </a:xfrm>
        </p:spPr>
        <p:txBody>
          <a:bodyPr vert="horz" lIns="91440" tIns="45720" rIns="91440" bIns="45720" rtlCol="0" anchor="ctr">
            <a:normAutofit/>
          </a:bodyPr>
          <a:lstStyle/>
          <a:p>
            <a:pPr eaLnBrk="1" fontAlgn="auto" hangingPunct="1">
              <a:spcBef>
                <a:spcPts val="0"/>
              </a:spcBef>
              <a:spcAft>
                <a:spcPts val="600"/>
              </a:spcAft>
              <a:defRPr/>
            </a:pPr>
            <a:r>
              <a:rPr lang="en-US" altLang="en-US" sz="1200" kern="1200">
                <a:solidFill>
                  <a:prstClr val="black">
                    <a:tint val="75000"/>
                  </a:prstClr>
                </a:solidFill>
                <a:latin typeface="Calibri" panose="020F0502020204030204"/>
                <a:ea typeface="+mn-ea"/>
                <a:cs typeface="+mn-cs"/>
              </a:rPr>
              <a:t>© The University of Sheffield</a:t>
            </a:r>
          </a:p>
        </p:txBody>
      </p:sp>
      <p:pic>
        <p:nvPicPr>
          <p:cNvPr id="3" name="Picture 2" descr="A group of people in wheelchairs&#10;&#10;Description automatically generated with medium confidence">
            <a:extLst>
              <a:ext uri="{FF2B5EF4-FFF2-40B4-BE49-F238E27FC236}">
                <a16:creationId xmlns:a16="http://schemas.microsoft.com/office/drawing/2014/main" id="{F1EA7C6B-F7ED-B647-90A3-7840BD47E2CE}"/>
              </a:ext>
            </a:extLst>
          </p:cNvPr>
          <p:cNvPicPr>
            <a:picLocks noChangeAspect="1"/>
          </p:cNvPicPr>
          <p:nvPr/>
        </p:nvPicPr>
        <p:blipFill rotWithShape="1">
          <a:blip r:embed="rId5"/>
          <a:srcRect l="33858" r="27306"/>
          <a:stretch/>
        </p:blipFill>
        <p:spPr>
          <a:xfrm>
            <a:off x="4409136" y="10"/>
            <a:ext cx="4734863"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11" name="Audio 10">
            <a:hlinkClick r:id="" action="ppaction://media"/>
            <a:extLst>
              <a:ext uri="{FF2B5EF4-FFF2-40B4-BE49-F238E27FC236}">
                <a16:creationId xmlns:a16="http://schemas.microsoft.com/office/drawing/2014/main" id="{7BFF28EF-907A-C142-8B9F-35F85E0EBD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625"/>
    </mc:Choice>
    <mc:Fallback>
      <p:transition spd="slow" advTm="46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022" name="Picture 14">
            <a:extLst>
              <a:ext uri="{FF2B5EF4-FFF2-40B4-BE49-F238E27FC236}">
                <a16:creationId xmlns:a16="http://schemas.microsoft.com/office/drawing/2014/main" id="{6D469084-D914-7841-B2CD-D726A64734C9}"/>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1244" r="19091" b="7847"/>
          <a:stretch/>
        </p:blipFill>
        <p:spPr>
          <a:xfrm>
            <a:off x="20" y="10"/>
            <a:ext cx="9143980" cy="6857990"/>
          </a:xfrm>
          <a:prstGeom prst="rect">
            <a:avLst/>
          </a:prstGeom>
        </p:spPr>
      </p:pic>
      <p:sp>
        <p:nvSpPr>
          <p:cNvPr id="88" name="Rectangle 87">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6"/>
            <a:ext cx="5398329"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10" name="Rectangle 2">
            <a:extLst>
              <a:ext uri="{FF2B5EF4-FFF2-40B4-BE49-F238E27FC236}">
                <a16:creationId xmlns:a16="http://schemas.microsoft.com/office/drawing/2014/main" id="{F4159102-3965-5741-9987-983A5AB0CE58}"/>
              </a:ext>
            </a:extLst>
          </p:cNvPr>
          <p:cNvSpPr>
            <a:spLocks noGrp="1" noChangeArrowheads="1"/>
          </p:cNvSpPr>
          <p:nvPr>
            <p:ph type="title"/>
          </p:nvPr>
        </p:nvSpPr>
        <p:spPr>
          <a:xfrm>
            <a:off x="446103" y="640263"/>
            <a:ext cx="4964858" cy="1344975"/>
          </a:xfrm>
        </p:spPr>
        <p:txBody>
          <a:bodyPr vert="horz" lIns="91440" tIns="45720" rIns="91440" bIns="45720" rtlCol="0" anchor="ctr">
            <a:normAutofit/>
          </a:bodyPr>
          <a:lstStyle/>
          <a:p>
            <a:pPr>
              <a:lnSpc>
                <a:spcPct val="90000"/>
              </a:lnSpc>
            </a:pPr>
            <a:r>
              <a:rPr lang="en-US" altLang="en-US" sz="3600" dirty="0"/>
              <a:t>Objectives</a:t>
            </a:r>
          </a:p>
        </p:txBody>
      </p:sp>
      <p:sp>
        <p:nvSpPr>
          <p:cNvPr id="3" name="Rectangle 2">
            <a:extLst>
              <a:ext uri="{FF2B5EF4-FFF2-40B4-BE49-F238E27FC236}">
                <a16:creationId xmlns:a16="http://schemas.microsoft.com/office/drawing/2014/main" id="{9BA3261D-151D-B14D-A040-A475A5B82CE6}"/>
              </a:ext>
            </a:extLst>
          </p:cNvPr>
          <p:cNvSpPr/>
          <p:nvPr/>
        </p:nvSpPr>
        <p:spPr>
          <a:xfrm>
            <a:off x="445581" y="2121763"/>
            <a:ext cx="4965379" cy="3773010"/>
          </a:xfrm>
          <a:prstGeom prst="rect">
            <a:avLst/>
          </a:prstGeom>
        </p:spPr>
        <p:txBody>
          <a:bodyPr vert="horz" lIns="91440" tIns="45720" rIns="91440" bIns="45720" rtlCol="0">
            <a:normAutofit/>
          </a:bodyPr>
          <a:lstStyle/>
          <a:p>
            <a:pPr lvl="0" indent="-228600" eaLnBrk="1" hangingPunct="1">
              <a:lnSpc>
                <a:spcPct val="90000"/>
              </a:lnSpc>
              <a:spcAft>
                <a:spcPts val="600"/>
              </a:spcAft>
              <a:buFont typeface="Arial" panose="020B0604020202020204" pitchFamily="34" charset="0"/>
              <a:buChar char="•"/>
            </a:pPr>
            <a:r>
              <a:rPr lang="en-US" sz="2000" dirty="0">
                <a:latin typeface="+mn-lt"/>
              </a:rPr>
              <a:t>Collect highly informative </a:t>
            </a:r>
            <a:r>
              <a:rPr lang="en-GB" sz="2000" dirty="0">
                <a:latin typeface="+mn-lt"/>
              </a:rPr>
              <a:t>motor imagery </a:t>
            </a:r>
            <a:r>
              <a:rPr lang="en-US" sz="2000" dirty="0">
                <a:latin typeface="+mn-lt"/>
              </a:rPr>
              <a:t>data and make classification algorithms through the data collected</a:t>
            </a:r>
          </a:p>
          <a:p>
            <a:pPr lvl="0" indent="-228600" eaLnBrk="1" hangingPunct="1">
              <a:lnSpc>
                <a:spcPct val="90000"/>
              </a:lnSpc>
              <a:spcAft>
                <a:spcPts val="600"/>
              </a:spcAft>
              <a:buFont typeface="Arial" panose="020B0604020202020204" pitchFamily="34" charset="0"/>
              <a:buChar char="•"/>
            </a:pPr>
            <a:r>
              <a:rPr lang="en-US" sz="2000" dirty="0">
                <a:latin typeface="+mn-lt"/>
              </a:rPr>
              <a:t>Use </a:t>
            </a:r>
            <a:r>
              <a:rPr lang="en-US" sz="2000" dirty="0" err="1">
                <a:latin typeface="+mn-lt"/>
              </a:rPr>
              <a:t>EEGlab</a:t>
            </a:r>
            <a:r>
              <a:rPr lang="en-US" sz="2000" dirty="0">
                <a:latin typeface="+mn-lt"/>
              </a:rPr>
              <a:t> toolbox to process EEG signal data in </a:t>
            </a:r>
            <a:r>
              <a:rPr lang="en-US" sz="2000" dirty="0" err="1">
                <a:latin typeface="+mn-lt"/>
              </a:rPr>
              <a:t>Matlab</a:t>
            </a:r>
            <a:endParaRPr lang="en-US" sz="2000" dirty="0">
              <a:latin typeface="+mn-lt"/>
            </a:endParaRPr>
          </a:p>
          <a:p>
            <a:pPr lvl="0" indent="-228600" eaLnBrk="1" hangingPunct="1">
              <a:lnSpc>
                <a:spcPct val="90000"/>
              </a:lnSpc>
              <a:spcAft>
                <a:spcPts val="600"/>
              </a:spcAft>
              <a:buFont typeface="Arial" panose="020B0604020202020204" pitchFamily="34" charset="0"/>
              <a:buChar char="•"/>
            </a:pPr>
            <a:r>
              <a:rPr lang="en-US" sz="2000" dirty="0">
                <a:latin typeface="+mn-lt"/>
              </a:rPr>
              <a:t>Use the CSP algorithm to extract discriminative features from two different conditioned brain signals—generally</a:t>
            </a:r>
          </a:p>
          <a:p>
            <a:pPr lvl="0" indent="-228600" eaLnBrk="1" hangingPunct="1">
              <a:lnSpc>
                <a:spcPct val="90000"/>
              </a:lnSpc>
              <a:spcAft>
                <a:spcPts val="600"/>
              </a:spcAft>
              <a:buFont typeface="Arial" panose="020B0604020202020204" pitchFamily="34" charset="0"/>
              <a:buChar char="•"/>
            </a:pPr>
            <a:r>
              <a:rPr lang="en-US" sz="2000" dirty="0">
                <a:latin typeface="+mn-lt"/>
              </a:rPr>
              <a:t>Simple classification of training data using FLDA or SVM</a:t>
            </a:r>
          </a:p>
          <a:p>
            <a:pPr lvl="0" indent="-228600" eaLnBrk="1" hangingPunct="1">
              <a:lnSpc>
                <a:spcPct val="90000"/>
              </a:lnSpc>
              <a:spcAft>
                <a:spcPts val="600"/>
              </a:spcAft>
              <a:buFont typeface="Arial" panose="020B0604020202020204" pitchFamily="34" charset="0"/>
              <a:buChar char="•"/>
            </a:pPr>
            <a:r>
              <a:rPr lang="en-US" sz="2000" dirty="0">
                <a:latin typeface="+mn-lt"/>
              </a:rPr>
              <a:t>Import the processed data into the model to check whether it can be achieved</a:t>
            </a:r>
          </a:p>
        </p:txBody>
      </p:sp>
      <p:sp>
        <p:nvSpPr>
          <p:cNvPr id="4" name="Date Placeholder 3">
            <a:extLst>
              <a:ext uri="{FF2B5EF4-FFF2-40B4-BE49-F238E27FC236}">
                <a16:creationId xmlns:a16="http://schemas.microsoft.com/office/drawing/2014/main" id="{EACCEECA-3F33-614A-8884-B0DC26D6B46D}"/>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eaLnBrk="1" fontAlgn="auto" hangingPunct="1">
              <a:spcBef>
                <a:spcPts val="0"/>
              </a:spcBef>
              <a:spcAft>
                <a:spcPts val="600"/>
              </a:spcAft>
              <a:defRPr/>
            </a:pPr>
            <a:fld id="{B5C82E92-476C-D24C-82B2-AE8F1A112ED2}" type="datetime1">
              <a:rPr lang="en-US" altLang="en-US" sz="1200" smtClean="0">
                <a:latin typeface="Calibri" panose="020F0502020204030204"/>
              </a:rPr>
              <a:pPr eaLnBrk="1" fontAlgn="auto" hangingPunct="1">
                <a:spcBef>
                  <a:spcPts val="0"/>
                </a:spcBef>
                <a:spcAft>
                  <a:spcPts val="600"/>
                </a:spcAft>
                <a:defRPr/>
              </a:pPr>
              <a:t>9/1/21</a:t>
            </a:fld>
            <a:endParaRPr lang="en-US" altLang="en-US" sz="1200">
              <a:latin typeface="Calibri" panose="020F0502020204030204"/>
            </a:endParaRPr>
          </a:p>
        </p:txBody>
      </p:sp>
      <p:sp>
        <p:nvSpPr>
          <p:cNvPr id="5" name="Footer Placeholder 4">
            <a:extLst>
              <a:ext uri="{FF2B5EF4-FFF2-40B4-BE49-F238E27FC236}">
                <a16:creationId xmlns:a16="http://schemas.microsoft.com/office/drawing/2014/main" id="{2F0616AE-A876-A34E-8563-B48EB498A8A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gn="ctr" eaLnBrk="1" fontAlgn="auto" hangingPunct="1">
              <a:spcBef>
                <a:spcPts val="0"/>
              </a:spcBef>
              <a:spcAft>
                <a:spcPts val="600"/>
              </a:spcAft>
              <a:defRPr/>
            </a:pPr>
            <a:r>
              <a:rPr lang="en-US" altLang="en-US" sz="1200" kern="1200">
                <a:latin typeface="Calibri" panose="020F0502020204030204"/>
                <a:ea typeface="+mn-ea"/>
                <a:cs typeface="+mn-cs"/>
              </a:rPr>
              <a:t>© The University of Sheffield</a:t>
            </a:r>
          </a:p>
        </p:txBody>
      </p:sp>
      <p:pic>
        <p:nvPicPr>
          <p:cNvPr id="15" name="Audio 14">
            <a:hlinkClick r:id="" action="ppaction://media"/>
            <a:extLst>
              <a:ext uri="{FF2B5EF4-FFF2-40B4-BE49-F238E27FC236}">
                <a16:creationId xmlns:a16="http://schemas.microsoft.com/office/drawing/2014/main" id="{746203EC-B482-B742-B16E-A65A08A58D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440"/>
    </mc:Choice>
    <mc:Fallback>
      <p:transition spd="slow" advTm="56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95055"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58E697F-1130-0042-9F19-D4B1BCA4BC75}"/>
              </a:ext>
            </a:extLst>
          </p:cNvPr>
          <p:cNvSpPr>
            <a:spLocks noGrp="1"/>
          </p:cNvSpPr>
          <p:nvPr>
            <p:ph type="title"/>
          </p:nvPr>
        </p:nvSpPr>
        <p:spPr>
          <a:xfrm>
            <a:off x="496114" y="-62014"/>
            <a:ext cx="3165726" cy="1907840"/>
          </a:xfrm>
        </p:spPr>
        <p:txBody>
          <a:bodyPr vert="horz" lIns="91440" tIns="45720" rIns="91440" bIns="45720" rtlCol="0" anchor="b">
            <a:normAutofit/>
          </a:bodyPr>
          <a:lstStyle/>
          <a:p>
            <a:pPr>
              <a:lnSpc>
                <a:spcPct val="90000"/>
              </a:lnSpc>
            </a:pPr>
            <a:r>
              <a:rPr lang="en-US" sz="3600" dirty="0">
                <a:solidFill>
                  <a:schemeClr val="bg1"/>
                </a:solidFill>
              </a:rPr>
              <a:t>Method</a:t>
            </a:r>
          </a:p>
        </p:txBody>
      </p:sp>
      <p:grpSp>
        <p:nvGrpSpPr>
          <p:cNvPr id="19" name="Group 18">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0060" y="640080"/>
            <a:ext cx="846286" cy="847206"/>
            <a:chOff x="5307830" y="325570"/>
            <a:chExt cx="1128382" cy="847206"/>
          </a:xfrm>
        </p:grpSpPr>
        <p:sp>
          <p:nvSpPr>
            <p:cNvPr id="20"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a:extLst>
              <a:ext uri="{FF2B5EF4-FFF2-40B4-BE49-F238E27FC236}">
                <a16:creationId xmlns:a16="http://schemas.microsoft.com/office/drawing/2014/main" id="{8E5BB40D-CC0A-564B-BA7A-48400DFF0B6B}"/>
              </a:ext>
            </a:extLst>
          </p:cNvPr>
          <p:cNvSpPr>
            <a:spLocks noGrp="1"/>
          </p:cNvSpPr>
          <p:nvPr>
            <p:ph type="ftr" sz="quarter" idx="11"/>
          </p:nvPr>
        </p:nvSpPr>
        <p:spPr>
          <a:xfrm>
            <a:off x="5762767" y="405350"/>
            <a:ext cx="3111689" cy="365125"/>
          </a:xfrm>
        </p:spPr>
        <p:txBody>
          <a:bodyPr vert="horz" lIns="91440" tIns="45720" rIns="91440" bIns="45720" rtlCol="0" anchor="ctr">
            <a:normAutofit/>
          </a:bodyPr>
          <a:lstStyle/>
          <a:p>
            <a:pPr algn="r" eaLnBrk="1" hangingPunct="1">
              <a:spcAft>
                <a:spcPts val="600"/>
              </a:spcAft>
            </a:pPr>
            <a:r>
              <a:rPr lang="en-US" altLang="en-US" kern="1200">
                <a:solidFill>
                  <a:schemeClr val="tx1">
                    <a:alpha val="80000"/>
                  </a:schemeClr>
                </a:solidFill>
                <a:latin typeface="+mn-lt"/>
                <a:ea typeface="+mn-ea"/>
                <a:cs typeface="+mn-cs"/>
              </a:rPr>
              <a:t>© The University of Sheffield</a:t>
            </a:r>
          </a:p>
        </p:txBody>
      </p:sp>
      <p:pic>
        <p:nvPicPr>
          <p:cNvPr id="10" name="Picture 9" descr="Diagram&#10;&#10;Description automatically generated">
            <a:extLst>
              <a:ext uri="{FF2B5EF4-FFF2-40B4-BE49-F238E27FC236}">
                <a16:creationId xmlns:a16="http://schemas.microsoft.com/office/drawing/2014/main" id="{9DA300B1-9727-6141-B29C-72D0E0EC616D}"/>
              </a:ext>
            </a:extLst>
          </p:cNvPr>
          <p:cNvPicPr>
            <a:picLocks noChangeAspect="1"/>
          </p:cNvPicPr>
          <p:nvPr/>
        </p:nvPicPr>
        <p:blipFill>
          <a:blip r:embed="rId4"/>
          <a:stretch>
            <a:fillRect/>
          </a:stretch>
        </p:blipFill>
        <p:spPr>
          <a:xfrm>
            <a:off x="4931417" y="4220892"/>
            <a:ext cx="3637116" cy="1880204"/>
          </a:xfrm>
          <a:prstGeom prst="rect">
            <a:avLst/>
          </a:prstGeom>
        </p:spPr>
      </p:pic>
      <p:sp>
        <p:nvSpPr>
          <p:cNvPr id="6" name="Rectangle 5">
            <a:extLst>
              <a:ext uri="{FF2B5EF4-FFF2-40B4-BE49-F238E27FC236}">
                <a16:creationId xmlns:a16="http://schemas.microsoft.com/office/drawing/2014/main" id="{1BF9249A-B367-0F45-A286-B9287AE15925}"/>
              </a:ext>
            </a:extLst>
          </p:cNvPr>
          <p:cNvSpPr/>
          <p:nvPr/>
        </p:nvSpPr>
        <p:spPr>
          <a:xfrm>
            <a:off x="480060" y="1765466"/>
            <a:ext cx="3358015" cy="4971166"/>
          </a:xfrm>
          <a:prstGeom prst="rect">
            <a:avLst/>
          </a:prstGeom>
        </p:spPr>
        <p:txBody>
          <a:bodyPr vert="horz" lIns="91440" tIns="45720" rIns="91440" bIns="45720" rtlCol="0" anchor="t">
            <a:noAutofit/>
          </a:bodyPr>
          <a:lstStyle/>
          <a:p>
            <a:pPr marL="0" indent="-228600" eaLnBrk="1" hangingPunct="1">
              <a:lnSpc>
                <a:spcPct val="90000"/>
              </a:lnSpc>
              <a:spcAft>
                <a:spcPts val="600"/>
              </a:spcAft>
              <a:buFont typeface="Arial" panose="020B0604020202020204" pitchFamily="34" charset="0"/>
              <a:buChar char="•"/>
            </a:pPr>
            <a:r>
              <a:rPr lang="en-US" sz="2000" dirty="0">
                <a:solidFill>
                  <a:schemeClr val="bg1"/>
                </a:solidFill>
                <a:latin typeface="+mn-lt"/>
              </a:rPr>
              <a:t>This data collection contains EEG data from nine different people. Four distinct motor imagery assignments were used in the cue-based BCI paradigm. </a:t>
            </a:r>
          </a:p>
          <a:p>
            <a:pPr indent="-228600" eaLnBrk="1" hangingPunct="1">
              <a:lnSpc>
                <a:spcPct val="90000"/>
              </a:lnSpc>
              <a:spcAft>
                <a:spcPts val="600"/>
              </a:spcAft>
              <a:buFont typeface="Arial" panose="020B0604020202020204" pitchFamily="34" charset="0"/>
              <a:buChar char="•"/>
            </a:pPr>
            <a:r>
              <a:rPr lang="en-US" sz="2000" dirty="0">
                <a:solidFill>
                  <a:schemeClr val="bg1"/>
                </a:solidFill>
                <a:latin typeface="+mn-lt"/>
              </a:rPr>
              <a:t>Before the start of each data collection, in order to exclude the influence of EOG on the data results in the experiment, a relevant eye movement of about 5 minutes was performed and the data was recorded.</a:t>
            </a:r>
          </a:p>
          <a:p>
            <a:pPr indent="-228600" eaLnBrk="1" hangingPunct="1">
              <a:lnSpc>
                <a:spcPct val="90000"/>
              </a:lnSpc>
              <a:spcAft>
                <a:spcPts val="600"/>
              </a:spcAft>
              <a:buFont typeface="Arial" panose="020B0604020202020204" pitchFamily="34" charset="0"/>
              <a:buChar char="•"/>
            </a:pPr>
            <a:r>
              <a:rPr lang="en-GB" sz="2000" dirty="0">
                <a:solidFill>
                  <a:schemeClr val="bg1"/>
                </a:solidFill>
              </a:rPr>
              <a:t>Twenty-two electrodes were used to record the EEG; the montage is shown in Figure 5 left </a:t>
            </a:r>
            <a:endParaRPr lang="en-US" sz="2000" dirty="0">
              <a:solidFill>
                <a:schemeClr val="bg1"/>
              </a:solidFill>
              <a:latin typeface="+mn-lt"/>
            </a:endParaRPr>
          </a:p>
          <a:p>
            <a:pPr eaLnBrk="1" hangingPunct="1">
              <a:lnSpc>
                <a:spcPct val="90000"/>
              </a:lnSpc>
              <a:spcAft>
                <a:spcPts val="600"/>
              </a:spcAft>
            </a:pPr>
            <a:r>
              <a:rPr lang="en-US" sz="2000" dirty="0">
                <a:solidFill>
                  <a:schemeClr val="bg1"/>
                </a:solidFill>
                <a:effectLst/>
                <a:latin typeface="+mn-lt"/>
              </a:rPr>
              <a:t> </a:t>
            </a:r>
            <a:endParaRPr lang="en-US" altLang="en-US" sz="2000" dirty="0">
              <a:solidFill>
                <a:schemeClr val="bg1"/>
              </a:solidFill>
              <a:latin typeface="+mn-lt"/>
            </a:endParaRPr>
          </a:p>
        </p:txBody>
      </p:sp>
      <p:pic>
        <p:nvPicPr>
          <p:cNvPr id="8" name="Picture 7" descr="Chart, histogram&#10;&#10;Description automatically generated">
            <a:extLst>
              <a:ext uri="{FF2B5EF4-FFF2-40B4-BE49-F238E27FC236}">
                <a16:creationId xmlns:a16="http://schemas.microsoft.com/office/drawing/2014/main" id="{2F564C39-C963-AB43-A716-12C0A64EE300}"/>
              </a:ext>
            </a:extLst>
          </p:cNvPr>
          <p:cNvPicPr>
            <a:picLocks noChangeAspect="1"/>
          </p:cNvPicPr>
          <p:nvPr/>
        </p:nvPicPr>
        <p:blipFill>
          <a:blip r:embed="rId5"/>
          <a:stretch>
            <a:fillRect/>
          </a:stretch>
        </p:blipFill>
        <p:spPr>
          <a:xfrm>
            <a:off x="4940737" y="2310912"/>
            <a:ext cx="3627796" cy="1463847"/>
          </a:xfrm>
          <a:prstGeom prst="rect">
            <a:avLst/>
          </a:prstGeom>
        </p:spPr>
      </p:pic>
      <p:sp>
        <p:nvSpPr>
          <p:cNvPr id="4" name="Date Placeholder 3">
            <a:extLst>
              <a:ext uri="{FF2B5EF4-FFF2-40B4-BE49-F238E27FC236}">
                <a16:creationId xmlns:a16="http://schemas.microsoft.com/office/drawing/2014/main" id="{B941D76B-F8C2-504B-935F-6B467F90DFD4}"/>
              </a:ext>
            </a:extLst>
          </p:cNvPr>
          <p:cNvSpPr>
            <a:spLocks noGrp="1"/>
          </p:cNvSpPr>
          <p:nvPr>
            <p:ph type="dt" sz="half" idx="10"/>
          </p:nvPr>
        </p:nvSpPr>
        <p:spPr>
          <a:xfrm>
            <a:off x="5291922" y="6126480"/>
            <a:ext cx="2919191" cy="365125"/>
          </a:xfrm>
        </p:spPr>
        <p:txBody>
          <a:bodyPr vert="horz" lIns="91440" tIns="45720" rIns="91440" bIns="45720" rtlCol="0" anchor="ctr">
            <a:normAutofit/>
          </a:bodyPr>
          <a:lstStyle/>
          <a:p>
            <a:pPr algn="r" eaLnBrk="1" hangingPunct="1">
              <a:spcAft>
                <a:spcPts val="600"/>
              </a:spcAft>
            </a:pPr>
            <a:fld id="{36F249CA-A640-934E-A846-889836D9A94A}" type="datetime1">
              <a:rPr lang="en-US" altLang="en-US">
                <a:solidFill>
                  <a:schemeClr val="tx1">
                    <a:alpha val="80000"/>
                  </a:schemeClr>
                </a:solidFill>
              </a:rPr>
              <a:pPr algn="r" eaLnBrk="1" hangingPunct="1">
                <a:spcAft>
                  <a:spcPts val="600"/>
                </a:spcAft>
              </a:pPr>
              <a:t>9/3/21</a:t>
            </a:fld>
            <a:endParaRPr lang="en-US" altLang="en-US">
              <a:solidFill>
                <a:schemeClr val="tx1">
                  <a:alpha val="80000"/>
                </a:schemeClr>
              </a:solidFill>
            </a:endParaRPr>
          </a:p>
        </p:txBody>
      </p:sp>
      <p:pic>
        <p:nvPicPr>
          <p:cNvPr id="7" name="Picture 6" descr="Diagram&#10;&#10;Description automatically generated">
            <a:extLst>
              <a:ext uri="{FF2B5EF4-FFF2-40B4-BE49-F238E27FC236}">
                <a16:creationId xmlns:a16="http://schemas.microsoft.com/office/drawing/2014/main" id="{B0182F4A-739C-CF43-8A2A-5056798F1DE3}"/>
              </a:ext>
            </a:extLst>
          </p:cNvPr>
          <p:cNvPicPr>
            <a:picLocks noChangeAspect="1"/>
          </p:cNvPicPr>
          <p:nvPr/>
        </p:nvPicPr>
        <p:blipFill>
          <a:blip r:embed="rId6"/>
          <a:stretch>
            <a:fillRect/>
          </a:stretch>
        </p:blipFill>
        <p:spPr>
          <a:xfrm>
            <a:off x="3683730" y="1016273"/>
            <a:ext cx="5232400" cy="838200"/>
          </a:xfrm>
          <a:prstGeom prst="rect">
            <a:avLst/>
          </a:prstGeom>
        </p:spPr>
      </p:pic>
      <p:sp>
        <p:nvSpPr>
          <p:cNvPr id="9" name="TextBox 8">
            <a:extLst>
              <a:ext uri="{FF2B5EF4-FFF2-40B4-BE49-F238E27FC236}">
                <a16:creationId xmlns:a16="http://schemas.microsoft.com/office/drawing/2014/main" id="{5EDFB67B-5362-8E42-A460-8D45E14E9242}"/>
              </a:ext>
            </a:extLst>
          </p:cNvPr>
          <p:cNvSpPr txBox="1"/>
          <p:nvPr/>
        </p:nvSpPr>
        <p:spPr>
          <a:xfrm>
            <a:off x="5127797" y="1824481"/>
            <a:ext cx="3083316" cy="646331"/>
          </a:xfrm>
          <a:prstGeom prst="rect">
            <a:avLst/>
          </a:prstGeom>
          <a:noFill/>
        </p:spPr>
        <p:txBody>
          <a:bodyPr wrap="square" rtlCol="0">
            <a:spAutoFit/>
          </a:bodyPr>
          <a:lstStyle/>
          <a:p>
            <a:r>
              <a:rPr lang="en-GB" sz="1200" dirty="0"/>
              <a:t>Figure </a:t>
            </a:r>
            <a:r>
              <a:rPr lang="en-US" altLang="zh-CN" sz="1200" dirty="0"/>
              <a:t>3. </a:t>
            </a:r>
            <a:r>
              <a:rPr lang="en-GB" sz="1200" dirty="0"/>
              <a:t>Timing scheme of one session. </a:t>
            </a:r>
          </a:p>
          <a:p>
            <a:endParaRPr lang="en-US" dirty="0"/>
          </a:p>
        </p:txBody>
      </p:sp>
      <p:sp>
        <p:nvSpPr>
          <p:cNvPr id="11" name="TextBox 10">
            <a:extLst>
              <a:ext uri="{FF2B5EF4-FFF2-40B4-BE49-F238E27FC236}">
                <a16:creationId xmlns:a16="http://schemas.microsoft.com/office/drawing/2014/main" id="{C0D2E078-42EE-7C48-A52A-3E9606394753}"/>
              </a:ext>
            </a:extLst>
          </p:cNvPr>
          <p:cNvSpPr txBox="1"/>
          <p:nvPr/>
        </p:nvSpPr>
        <p:spPr>
          <a:xfrm>
            <a:off x="5147195" y="3794869"/>
            <a:ext cx="3169221" cy="646331"/>
          </a:xfrm>
          <a:prstGeom prst="rect">
            <a:avLst/>
          </a:prstGeom>
          <a:noFill/>
        </p:spPr>
        <p:txBody>
          <a:bodyPr wrap="square" rtlCol="0">
            <a:spAutoFit/>
          </a:bodyPr>
          <a:lstStyle/>
          <a:p>
            <a:r>
              <a:rPr lang="en-GB" sz="1200" dirty="0"/>
              <a:t>Figure </a:t>
            </a:r>
            <a:r>
              <a:rPr lang="en-US" altLang="zh-CN" sz="1200" dirty="0"/>
              <a:t>4.</a:t>
            </a:r>
            <a:r>
              <a:rPr lang="zh-CN" altLang="en-US" sz="1200" dirty="0"/>
              <a:t> </a:t>
            </a:r>
            <a:r>
              <a:rPr lang="en-GB" sz="1200" dirty="0"/>
              <a:t>Timing scheme of the paradigm. </a:t>
            </a:r>
          </a:p>
          <a:p>
            <a:endParaRPr lang="en-US" dirty="0"/>
          </a:p>
        </p:txBody>
      </p:sp>
      <p:sp>
        <p:nvSpPr>
          <p:cNvPr id="12" name="TextBox 11">
            <a:extLst>
              <a:ext uri="{FF2B5EF4-FFF2-40B4-BE49-F238E27FC236}">
                <a16:creationId xmlns:a16="http://schemas.microsoft.com/office/drawing/2014/main" id="{835885E9-41BE-9745-8E6B-3960E44D89C2}"/>
              </a:ext>
            </a:extLst>
          </p:cNvPr>
          <p:cNvSpPr txBox="1"/>
          <p:nvPr/>
        </p:nvSpPr>
        <p:spPr>
          <a:xfrm>
            <a:off x="5025271" y="6068026"/>
            <a:ext cx="3135057" cy="830997"/>
          </a:xfrm>
          <a:prstGeom prst="rect">
            <a:avLst/>
          </a:prstGeom>
          <a:noFill/>
        </p:spPr>
        <p:txBody>
          <a:bodyPr wrap="square" rtlCol="0">
            <a:spAutoFit/>
          </a:bodyPr>
          <a:lstStyle/>
          <a:p>
            <a:r>
              <a:rPr lang="en-GB" sz="1200" dirty="0"/>
              <a:t>Figure </a:t>
            </a:r>
            <a:r>
              <a:rPr lang="en-US" sz="1200" dirty="0"/>
              <a:t>5</a:t>
            </a:r>
            <a:r>
              <a:rPr lang="en-US" altLang="zh-CN" sz="1200" dirty="0"/>
              <a:t>. </a:t>
            </a:r>
            <a:r>
              <a:rPr lang="en-GB" sz="1200" dirty="0"/>
              <a:t>Left: Electrode montage corresponding to the international 10-20 system. Right: Electrode montage of the three monopolar EOG channels. </a:t>
            </a:r>
          </a:p>
        </p:txBody>
      </p:sp>
      <p:sp>
        <p:nvSpPr>
          <p:cNvPr id="22" name="TextBox 21">
            <a:extLst>
              <a:ext uri="{FF2B5EF4-FFF2-40B4-BE49-F238E27FC236}">
                <a16:creationId xmlns:a16="http://schemas.microsoft.com/office/drawing/2014/main" id="{8DDDFFDF-0960-A54A-A7AC-C9EA5DFE4C4D}"/>
              </a:ext>
            </a:extLst>
          </p:cNvPr>
          <p:cNvSpPr txBox="1"/>
          <p:nvPr/>
        </p:nvSpPr>
        <p:spPr>
          <a:xfrm>
            <a:off x="5096286" y="2003497"/>
            <a:ext cx="3004106" cy="276999"/>
          </a:xfrm>
          <a:prstGeom prst="rect">
            <a:avLst/>
          </a:prstGeom>
          <a:noFill/>
        </p:spPr>
        <p:txBody>
          <a:bodyPr wrap="square" rtlCol="0">
            <a:spAutoFit/>
          </a:bodyPr>
          <a:lstStyle/>
          <a:p>
            <a:r>
              <a:rPr lang="en-US" sz="1200" dirty="0"/>
              <a:t>Resource</a:t>
            </a:r>
            <a:r>
              <a:rPr lang="zh-CN" altLang="en-US" sz="1200" dirty="0"/>
              <a:t>：</a:t>
            </a:r>
            <a:r>
              <a:rPr lang="en-GB" sz="1200" dirty="0"/>
              <a:t>C. Brunner1, R. Leeb1, </a:t>
            </a:r>
            <a:r>
              <a:rPr lang="en-US" altLang="zh-CN" sz="1200" dirty="0"/>
              <a:t>2008</a:t>
            </a:r>
            <a:endParaRPr lang="en-GB" sz="1200" dirty="0"/>
          </a:p>
        </p:txBody>
      </p:sp>
      <p:sp>
        <p:nvSpPr>
          <p:cNvPr id="24" name="TextBox 23">
            <a:extLst>
              <a:ext uri="{FF2B5EF4-FFF2-40B4-BE49-F238E27FC236}">
                <a16:creationId xmlns:a16="http://schemas.microsoft.com/office/drawing/2014/main" id="{D540C540-D9D7-C248-B4D4-DDBF4CD96AEE}"/>
              </a:ext>
            </a:extLst>
          </p:cNvPr>
          <p:cNvSpPr txBox="1"/>
          <p:nvPr/>
        </p:nvSpPr>
        <p:spPr>
          <a:xfrm>
            <a:off x="5229752" y="3947566"/>
            <a:ext cx="3004106" cy="276999"/>
          </a:xfrm>
          <a:prstGeom prst="rect">
            <a:avLst/>
          </a:prstGeom>
          <a:noFill/>
        </p:spPr>
        <p:txBody>
          <a:bodyPr wrap="square" rtlCol="0">
            <a:spAutoFit/>
          </a:bodyPr>
          <a:lstStyle/>
          <a:p>
            <a:r>
              <a:rPr lang="en-US" sz="1200" dirty="0"/>
              <a:t>Resource</a:t>
            </a:r>
            <a:r>
              <a:rPr lang="zh-CN" altLang="en-US" sz="1200" dirty="0"/>
              <a:t>：</a:t>
            </a:r>
            <a:r>
              <a:rPr lang="en-GB" sz="1200" dirty="0"/>
              <a:t>C. Brunner1, R. Leeb1, </a:t>
            </a:r>
            <a:r>
              <a:rPr lang="en-US" altLang="zh-CN" sz="1200" dirty="0"/>
              <a:t>2008</a:t>
            </a:r>
            <a:endParaRPr lang="en-GB" sz="1200" dirty="0"/>
          </a:p>
        </p:txBody>
      </p:sp>
      <p:pic>
        <p:nvPicPr>
          <p:cNvPr id="27" name="Audio 26">
            <a:hlinkClick r:id="" action="ppaction://media"/>
            <a:extLst>
              <a:ext uri="{FF2B5EF4-FFF2-40B4-BE49-F238E27FC236}">
                <a16:creationId xmlns:a16="http://schemas.microsoft.com/office/drawing/2014/main" id="{DA0FD769-2486-A148-B671-501CA7473F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204745340"/>
      </p:ext>
    </p:extLst>
  </p:cSld>
  <p:clrMapOvr>
    <a:masterClrMapping/>
  </p:clrMapOvr>
  <mc:AlternateContent xmlns:mc="http://schemas.openxmlformats.org/markup-compatibility/2006">
    <mc:Choice xmlns:p14="http://schemas.microsoft.com/office/powerpoint/2010/main" Requires="p14">
      <p:transition spd="slow" p14:dur="2000" advTm="114465"/>
    </mc:Choice>
    <mc:Fallback>
      <p:transition spd="slow" advTm="114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002B3F2-8A15-46CC-98B9-2E405110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C1393AF1-33E0-084F-9AFE-1C355AAD8752}"/>
              </a:ext>
            </a:extLst>
          </p:cNvPr>
          <p:cNvPicPr>
            <a:picLocks noChangeAspect="1"/>
          </p:cNvPicPr>
          <p:nvPr/>
        </p:nvPicPr>
        <p:blipFill rotWithShape="1">
          <a:blip r:embed="rId5"/>
          <a:srcRect l="11653" r="8114"/>
          <a:stretch/>
        </p:blipFill>
        <p:spPr>
          <a:xfrm>
            <a:off x="1028700" y="1371601"/>
            <a:ext cx="1543050" cy="4114800"/>
          </a:xfrm>
          <a:prstGeom prst="rect">
            <a:avLst/>
          </a:prstGeom>
        </p:spPr>
      </p:pic>
      <p:sp>
        <p:nvSpPr>
          <p:cNvPr id="76" name="Rectangle 75">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527" y="1"/>
            <a:ext cx="5567473"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5842" name="Rectangle 2">
            <a:extLst>
              <a:ext uri="{FF2B5EF4-FFF2-40B4-BE49-F238E27FC236}">
                <a16:creationId xmlns:a16="http://schemas.microsoft.com/office/drawing/2014/main" id="{AEF6205B-DB05-5546-89EB-B51B2382700D}"/>
              </a:ext>
            </a:extLst>
          </p:cNvPr>
          <p:cNvSpPr>
            <a:spLocks noGrp="1" noChangeArrowheads="1"/>
          </p:cNvSpPr>
          <p:nvPr>
            <p:ph type="title"/>
          </p:nvPr>
        </p:nvSpPr>
        <p:spPr>
          <a:xfrm>
            <a:off x="4239965" y="769172"/>
            <a:ext cx="4250452" cy="1391294"/>
          </a:xfrm>
        </p:spPr>
        <p:txBody>
          <a:bodyPr anchor="b">
            <a:normAutofit fontScale="90000"/>
          </a:bodyPr>
          <a:lstStyle/>
          <a:p>
            <a:pPr algn="ctr"/>
            <a:r>
              <a:rPr lang="en-GB" sz="3600" dirty="0">
                <a:solidFill>
                  <a:srgbClr val="595959"/>
                </a:solidFill>
              </a:rPr>
              <a:t>Common Spatial Pattern </a:t>
            </a:r>
            <a:br>
              <a:rPr lang="en-GB" sz="2800" dirty="0">
                <a:solidFill>
                  <a:srgbClr val="595959"/>
                </a:solidFill>
              </a:rPr>
            </a:br>
            <a:br>
              <a:rPr lang="en-GB" sz="2800" dirty="0">
                <a:solidFill>
                  <a:srgbClr val="595959"/>
                </a:solidFill>
              </a:rPr>
            </a:br>
            <a:endParaRPr lang="en-US" altLang="en-US" sz="2800" dirty="0">
              <a:solidFill>
                <a:srgbClr val="595959"/>
              </a:solidFill>
            </a:endParaRPr>
          </a:p>
        </p:txBody>
      </p:sp>
      <p:sp>
        <p:nvSpPr>
          <p:cNvPr id="6" name="Footer Placeholder 4">
            <a:extLst>
              <a:ext uri="{FF2B5EF4-FFF2-40B4-BE49-F238E27FC236}">
                <a16:creationId xmlns:a16="http://schemas.microsoft.com/office/drawing/2014/main" id="{65C53EDC-FC1E-244C-987E-ABD0A8F122F1}"/>
              </a:ext>
            </a:extLst>
          </p:cNvPr>
          <p:cNvSpPr>
            <a:spLocks noGrp="1"/>
          </p:cNvSpPr>
          <p:nvPr>
            <p:ph type="ftr" sz="quarter" idx="11"/>
          </p:nvPr>
        </p:nvSpPr>
        <p:spPr>
          <a:xfrm rot="16200000">
            <a:off x="-1275588" y="3246120"/>
            <a:ext cx="3086100" cy="365125"/>
          </a:xfrm>
        </p:spPr>
        <p:txBody>
          <a:bodyPr anchor="ctr">
            <a:normAutofit/>
          </a:bodyPr>
          <a:lstStyle/>
          <a:p>
            <a:pPr>
              <a:spcAft>
                <a:spcPts val="600"/>
              </a:spcAft>
            </a:pPr>
            <a:r>
              <a:rPr lang="en-US" altLang="en-US" sz="600" dirty="0"/>
              <a:t>© The University of Sheffield</a:t>
            </a:r>
          </a:p>
        </p:txBody>
      </p:sp>
      <p:sp>
        <p:nvSpPr>
          <p:cNvPr id="35843" name="Rectangle 3">
            <a:extLst>
              <a:ext uri="{FF2B5EF4-FFF2-40B4-BE49-F238E27FC236}">
                <a16:creationId xmlns:a16="http://schemas.microsoft.com/office/drawing/2014/main" id="{53610386-FC61-FE43-85C9-0A372E10A171}"/>
              </a:ext>
            </a:extLst>
          </p:cNvPr>
          <p:cNvSpPr>
            <a:spLocks noGrp="1" noChangeArrowheads="1"/>
          </p:cNvSpPr>
          <p:nvPr>
            <p:ph type="body" idx="1"/>
          </p:nvPr>
        </p:nvSpPr>
        <p:spPr>
          <a:xfrm>
            <a:off x="4239965" y="2447337"/>
            <a:ext cx="4250452" cy="3539220"/>
          </a:xfrm>
        </p:spPr>
        <p:txBody>
          <a:bodyPr anchor="t">
            <a:normAutofit/>
          </a:bodyPr>
          <a:lstStyle/>
          <a:p>
            <a:r>
              <a:rPr lang="en-US" altLang="en-US" sz="2000" dirty="0">
                <a:solidFill>
                  <a:srgbClr val="595959"/>
                </a:solidFill>
              </a:rPr>
              <a:t>Band</a:t>
            </a:r>
            <a:r>
              <a:rPr lang="zh-CN" altLang="en-US" sz="2000" dirty="0">
                <a:solidFill>
                  <a:srgbClr val="595959"/>
                </a:solidFill>
              </a:rPr>
              <a:t> </a:t>
            </a:r>
            <a:r>
              <a:rPr lang="en-US" altLang="zh-CN" sz="2000" dirty="0">
                <a:solidFill>
                  <a:srgbClr val="595959"/>
                </a:solidFill>
              </a:rPr>
              <a:t>pass</a:t>
            </a:r>
            <a:r>
              <a:rPr lang="zh-CN" altLang="en-US" sz="2000" dirty="0">
                <a:solidFill>
                  <a:srgbClr val="595959"/>
                </a:solidFill>
              </a:rPr>
              <a:t> </a:t>
            </a:r>
            <a:r>
              <a:rPr lang="en-GB" sz="2000" dirty="0">
                <a:solidFill>
                  <a:srgbClr val="595959"/>
                </a:solidFill>
              </a:rPr>
              <a:t>filter </a:t>
            </a:r>
            <a:r>
              <a:rPr lang="en-US" sz="2000" dirty="0">
                <a:solidFill>
                  <a:srgbClr val="595959"/>
                </a:solidFill>
              </a:rPr>
              <a:t>: </a:t>
            </a:r>
            <a:r>
              <a:rPr lang="en-US" altLang="zh-CN" sz="2000" dirty="0">
                <a:solidFill>
                  <a:srgbClr val="595959"/>
                </a:solidFill>
              </a:rPr>
              <a:t>8-30HZ</a:t>
            </a:r>
          </a:p>
          <a:p>
            <a:r>
              <a:rPr lang="en-GB" sz="2000" dirty="0">
                <a:solidFill>
                  <a:srgbClr val="595959"/>
                </a:solidFill>
              </a:rPr>
              <a:t>The Common Spatial Pattern (CSP) algorithm is effective in constructing optimal spatial filters that discriminates 2 classes of electroencephalogram (EEG) measurements in MI-BCI.</a:t>
            </a:r>
            <a:endParaRPr lang="en-US" altLang="zh-CN" sz="2000" dirty="0">
              <a:solidFill>
                <a:srgbClr val="595959"/>
              </a:solidFill>
            </a:endParaRPr>
          </a:p>
          <a:p>
            <a:r>
              <a:rPr lang="en-US" altLang="zh-CN" sz="2000" dirty="0">
                <a:solidFill>
                  <a:srgbClr val="595959"/>
                </a:solidFill>
              </a:rPr>
              <a:t>2-class</a:t>
            </a:r>
            <a:r>
              <a:rPr lang="zh-CN" altLang="en-US" sz="2000" dirty="0">
                <a:solidFill>
                  <a:srgbClr val="595959"/>
                </a:solidFill>
              </a:rPr>
              <a:t> </a:t>
            </a:r>
            <a:r>
              <a:rPr lang="en-US" altLang="zh-CN" sz="2000" dirty="0">
                <a:solidFill>
                  <a:srgbClr val="595959"/>
                </a:solidFill>
              </a:rPr>
              <a:t>CSP</a:t>
            </a:r>
            <a:r>
              <a:rPr lang="zh-CN" altLang="en-US" sz="2000" dirty="0">
                <a:solidFill>
                  <a:srgbClr val="595959"/>
                </a:solidFill>
              </a:rPr>
              <a:t> </a:t>
            </a:r>
            <a:r>
              <a:rPr lang="en-US" altLang="zh-CN" sz="2000" dirty="0">
                <a:solidFill>
                  <a:srgbClr val="595959"/>
                </a:solidFill>
              </a:rPr>
              <a:t>is</a:t>
            </a:r>
            <a:r>
              <a:rPr lang="zh-CN" altLang="en-US" sz="2000" dirty="0">
                <a:solidFill>
                  <a:srgbClr val="595959"/>
                </a:solidFill>
              </a:rPr>
              <a:t> </a:t>
            </a:r>
            <a:r>
              <a:rPr lang="en-US" altLang="zh-CN" sz="2000" dirty="0">
                <a:solidFill>
                  <a:srgbClr val="595959"/>
                </a:solidFill>
              </a:rPr>
              <a:t> the state-of-art </a:t>
            </a:r>
            <a:r>
              <a:rPr lang="en-GB" sz="2000" dirty="0">
                <a:solidFill>
                  <a:srgbClr val="595959"/>
                </a:solidFill>
              </a:rPr>
              <a:t>algorithm.</a:t>
            </a:r>
            <a:endParaRPr lang="en-US" altLang="zh-CN" sz="2000" dirty="0">
              <a:solidFill>
                <a:srgbClr val="595959"/>
              </a:solidFill>
            </a:endParaRPr>
          </a:p>
        </p:txBody>
      </p:sp>
      <p:sp>
        <p:nvSpPr>
          <p:cNvPr id="5" name="Date Placeholder 3">
            <a:extLst>
              <a:ext uri="{FF2B5EF4-FFF2-40B4-BE49-F238E27FC236}">
                <a16:creationId xmlns:a16="http://schemas.microsoft.com/office/drawing/2014/main" id="{BD0F8FA8-5A01-2B46-B742-19EF37304F4D}"/>
              </a:ext>
            </a:extLst>
          </p:cNvPr>
          <p:cNvSpPr>
            <a:spLocks noGrp="1"/>
          </p:cNvSpPr>
          <p:nvPr>
            <p:ph type="dt" sz="half" idx="10"/>
          </p:nvPr>
        </p:nvSpPr>
        <p:spPr>
          <a:xfrm rot="5400000">
            <a:off x="6836145" y="3246437"/>
            <a:ext cx="4114799" cy="365125"/>
          </a:xfrm>
        </p:spPr>
        <p:txBody>
          <a:bodyPr>
            <a:normAutofit/>
          </a:bodyPr>
          <a:lstStyle/>
          <a:p>
            <a:pPr algn="ctr">
              <a:spcAft>
                <a:spcPts val="600"/>
              </a:spcAft>
            </a:pPr>
            <a:fld id="{647A0478-893E-FB4E-A83D-CC4A8DA8A08A}" type="datetime1">
              <a:rPr lang="en-US" altLang="en-US" sz="600">
                <a:solidFill>
                  <a:srgbClr val="595959"/>
                </a:solidFill>
              </a:rPr>
              <a:pPr algn="ctr">
                <a:spcAft>
                  <a:spcPts val="600"/>
                </a:spcAft>
              </a:pPr>
              <a:t>9/1/21</a:t>
            </a:fld>
            <a:endParaRPr lang="en-US" altLang="en-US" sz="600">
              <a:solidFill>
                <a:srgbClr val="595959"/>
              </a:solidFill>
            </a:endParaRPr>
          </a:p>
        </p:txBody>
      </p:sp>
      <p:sp>
        <p:nvSpPr>
          <p:cNvPr id="2" name="TextBox 1">
            <a:extLst>
              <a:ext uri="{FF2B5EF4-FFF2-40B4-BE49-F238E27FC236}">
                <a16:creationId xmlns:a16="http://schemas.microsoft.com/office/drawing/2014/main" id="{3F4EB1CE-1EAF-EA47-AE7C-CF8182AA95A7}"/>
              </a:ext>
            </a:extLst>
          </p:cNvPr>
          <p:cNvSpPr txBox="1"/>
          <p:nvPr/>
        </p:nvSpPr>
        <p:spPr>
          <a:xfrm>
            <a:off x="1028700" y="5524892"/>
            <a:ext cx="2088232" cy="646331"/>
          </a:xfrm>
          <a:prstGeom prst="rect">
            <a:avLst/>
          </a:prstGeom>
          <a:noFill/>
        </p:spPr>
        <p:txBody>
          <a:bodyPr wrap="square" rtlCol="0">
            <a:spAutoFit/>
          </a:bodyPr>
          <a:lstStyle/>
          <a:p>
            <a:r>
              <a:rPr lang="en-GB" sz="1200" dirty="0"/>
              <a:t>Figure </a:t>
            </a:r>
            <a:r>
              <a:rPr lang="en-US" sz="1200" dirty="0"/>
              <a:t>6</a:t>
            </a:r>
            <a:r>
              <a:rPr lang="en-US" altLang="zh-CN" sz="1200" dirty="0"/>
              <a:t>.</a:t>
            </a:r>
            <a:r>
              <a:rPr lang="en-GB" sz="1200" dirty="0"/>
              <a:t> display two sensorimotor CSP patterns (one for each class)</a:t>
            </a:r>
            <a:endParaRPr lang="en-US" sz="1200" dirty="0"/>
          </a:p>
        </p:txBody>
      </p:sp>
      <p:pic>
        <p:nvPicPr>
          <p:cNvPr id="8" name="Audio 7">
            <a:hlinkClick r:id="" action="ppaction://media"/>
            <a:extLst>
              <a:ext uri="{FF2B5EF4-FFF2-40B4-BE49-F238E27FC236}">
                <a16:creationId xmlns:a16="http://schemas.microsoft.com/office/drawing/2014/main" id="{F5BAE62D-3EE4-5B43-8AAD-F03AF423E1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385"/>
    </mc:Choice>
    <mc:Fallback>
      <p:transition spd="slow" advTm="71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Rectangle 8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0" name="Rectangle 2">
            <a:extLst>
              <a:ext uri="{FF2B5EF4-FFF2-40B4-BE49-F238E27FC236}">
                <a16:creationId xmlns:a16="http://schemas.microsoft.com/office/drawing/2014/main" id="{7341D59A-D654-074C-8BC4-F8C983049C46}"/>
              </a:ext>
            </a:extLst>
          </p:cNvPr>
          <p:cNvSpPr>
            <a:spLocks noGrp="1" noChangeArrowheads="1"/>
          </p:cNvSpPr>
          <p:nvPr>
            <p:ph type="ctrTitle"/>
          </p:nvPr>
        </p:nvSpPr>
        <p:spPr>
          <a:xfrm>
            <a:off x="350041" y="586855"/>
            <a:ext cx="2401025" cy="3387497"/>
          </a:xfrm>
        </p:spPr>
        <p:txBody>
          <a:bodyPr vert="horz" lIns="91440" tIns="45720" rIns="91440" bIns="45720" rtlCol="0" anchor="b">
            <a:normAutofit/>
          </a:bodyPr>
          <a:lstStyle/>
          <a:p>
            <a:pPr algn="r">
              <a:lnSpc>
                <a:spcPct val="90000"/>
              </a:lnSpc>
            </a:pPr>
            <a:r>
              <a:rPr lang="en-US" altLang="en-US" sz="3600" dirty="0">
                <a:solidFill>
                  <a:srgbClr val="FFFFFF"/>
                </a:solidFill>
              </a:rPr>
              <a:t>C</a:t>
            </a:r>
            <a:r>
              <a:rPr lang="en-US" altLang="en-US" sz="3600" kern="1200" dirty="0">
                <a:solidFill>
                  <a:srgbClr val="FFFFFF"/>
                </a:solidFill>
                <a:latin typeface="+mj-lt"/>
                <a:ea typeface="+mj-ea"/>
                <a:cs typeface="+mj-cs"/>
              </a:rPr>
              <a:t>hallenge</a:t>
            </a:r>
          </a:p>
        </p:txBody>
      </p:sp>
      <p:sp>
        <p:nvSpPr>
          <p:cNvPr id="63491" name="Rectangle 3">
            <a:extLst>
              <a:ext uri="{FF2B5EF4-FFF2-40B4-BE49-F238E27FC236}">
                <a16:creationId xmlns:a16="http://schemas.microsoft.com/office/drawing/2014/main" id="{9351B7D8-D137-4441-B34A-6D65051E8106}"/>
              </a:ext>
            </a:extLst>
          </p:cNvPr>
          <p:cNvSpPr>
            <a:spLocks noGrp="1" noChangeArrowheads="1"/>
          </p:cNvSpPr>
          <p:nvPr>
            <p:ph type="subTitle" idx="1"/>
          </p:nvPr>
        </p:nvSpPr>
        <p:spPr>
          <a:xfrm>
            <a:off x="3607694" y="649480"/>
            <a:ext cx="4916510" cy="5546047"/>
          </a:xfr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en-US" sz="2000" dirty="0">
                <a:solidFill>
                  <a:schemeClr val="tx1"/>
                </a:solidFill>
              </a:rPr>
              <a:t>Multi-class</a:t>
            </a:r>
          </a:p>
          <a:p>
            <a:pPr indent="-228600">
              <a:lnSpc>
                <a:spcPct val="90000"/>
              </a:lnSpc>
              <a:spcAft>
                <a:spcPts val="600"/>
              </a:spcAft>
              <a:buFont typeface="Arial" panose="020B0604020202020204" pitchFamily="34" charset="0"/>
              <a:buChar char="•"/>
            </a:pPr>
            <a:r>
              <a:rPr lang="en-US" altLang="en-US" sz="2000" dirty="0">
                <a:solidFill>
                  <a:schemeClr val="tx1"/>
                </a:solidFill>
              </a:rPr>
              <a:t>Proposing</a:t>
            </a:r>
            <a:r>
              <a:rPr lang="en-US" altLang="zh-CN" sz="2000" dirty="0">
                <a:solidFill>
                  <a:schemeClr val="tx1"/>
                </a:solidFill>
              </a:rPr>
              <a:t> two solutions</a:t>
            </a:r>
          </a:p>
          <a:p>
            <a:pPr indent="-228600">
              <a:lnSpc>
                <a:spcPct val="90000"/>
              </a:lnSpc>
              <a:spcAft>
                <a:spcPts val="600"/>
              </a:spcAft>
              <a:buFont typeface="Arial" panose="020B0604020202020204" pitchFamily="34" charset="0"/>
              <a:buChar char="•"/>
            </a:pPr>
            <a:r>
              <a:rPr lang="en-US" altLang="zh-CN" sz="2000" dirty="0">
                <a:solidFill>
                  <a:schemeClr val="tx1"/>
                </a:solidFill>
              </a:rPr>
              <a:t>OVR-CSP</a:t>
            </a:r>
          </a:p>
          <a:p>
            <a:pPr indent="-228600">
              <a:lnSpc>
                <a:spcPct val="90000"/>
              </a:lnSpc>
              <a:spcAft>
                <a:spcPts val="600"/>
              </a:spcAft>
              <a:buFont typeface="Arial" panose="020B0604020202020204" pitchFamily="34" charset="0"/>
              <a:buChar char="•"/>
            </a:pPr>
            <a:r>
              <a:rPr lang="en-US" altLang="zh-CN" sz="2000" dirty="0">
                <a:solidFill>
                  <a:schemeClr val="tx1"/>
                </a:solidFill>
              </a:rPr>
              <a:t>PW-CSP</a:t>
            </a:r>
          </a:p>
        </p:txBody>
      </p:sp>
      <p:pic>
        <p:nvPicPr>
          <p:cNvPr id="2" name="Audio 1">
            <a:hlinkClick r:id="" action="ppaction://media"/>
            <a:extLst>
              <a:ext uri="{FF2B5EF4-FFF2-40B4-BE49-F238E27FC236}">
                <a16:creationId xmlns:a16="http://schemas.microsoft.com/office/drawing/2014/main" id="{E74A6142-0B48-934E-96F8-643F3574D5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781"/>
    </mc:Choice>
    <mc:Fallback>
      <p:transition spd="slow" advTm="52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
      <a:dk1>
        <a:srgbClr val="FCFBE3"/>
      </a:dk1>
      <a:lt1>
        <a:srgbClr val="FFFFFF"/>
      </a:lt1>
      <a:dk2>
        <a:srgbClr val="336699"/>
      </a:dk2>
      <a:lt2>
        <a:srgbClr val="FFFF33"/>
      </a:lt2>
      <a:accent1>
        <a:srgbClr val="FFFF00"/>
      </a:accent1>
      <a:accent2>
        <a:srgbClr val="B5B5B5"/>
      </a:accent2>
      <a:accent3>
        <a:srgbClr val="ADB8CA"/>
      </a:accent3>
      <a:accent4>
        <a:srgbClr val="DADADA"/>
      </a:accent4>
      <a:accent5>
        <a:srgbClr val="FFFFAA"/>
      </a:accent5>
      <a:accent6>
        <a:srgbClr val="A4A4A4"/>
      </a:accent6>
      <a:hlink>
        <a:srgbClr val="00B4F0"/>
      </a:hlink>
      <a:folHlink>
        <a:srgbClr val="FF00AE"/>
      </a:folHlink>
    </a:clrScheme>
    <a:fontScheme name="Office Theme">
      <a:majorFont>
        <a:latin typeface="TUOS Stephenson"/>
        <a:ea typeface=""/>
        <a:cs typeface=""/>
      </a:majorFont>
      <a:minorFont>
        <a:latin typeface="TUOS Blak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UOS Stephenson" pitchFamily="-12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UOS Stephenson" pitchFamily="-128" charset="0"/>
          </a:defRPr>
        </a:defPPr>
      </a:lstStyle>
    </a:lnDef>
  </a:objectDefaults>
  <a:extraClrSchemeLst>
    <a:extraClrScheme>
      <a:clrScheme name="Office Theme 1">
        <a:dk1>
          <a:srgbClr val="2A196F"/>
        </a:dk1>
        <a:lt1>
          <a:srgbClr val="F9FFA2"/>
        </a:lt1>
        <a:dk2>
          <a:srgbClr val="00B3EF"/>
        </a:dk2>
        <a:lt2>
          <a:srgbClr val="FCFBE3"/>
        </a:lt2>
        <a:accent1>
          <a:srgbClr val="FFFF00"/>
        </a:accent1>
        <a:accent2>
          <a:srgbClr val="B5B5B5"/>
        </a:accent2>
        <a:accent3>
          <a:srgbClr val="FBFFCE"/>
        </a:accent3>
        <a:accent4>
          <a:srgbClr val="22145E"/>
        </a:accent4>
        <a:accent5>
          <a:srgbClr val="FFFFAA"/>
        </a:accent5>
        <a:accent6>
          <a:srgbClr val="A4A4A4"/>
        </a:accent6>
        <a:hlink>
          <a:srgbClr val="00B4F0"/>
        </a:hlink>
        <a:folHlink>
          <a:srgbClr val="FF00A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4404</TotalTime>
  <Words>1083</Words>
  <Application>Microsoft Macintosh PowerPoint</Application>
  <PresentationFormat>On-screen Show (4:3)</PresentationFormat>
  <Paragraphs>121</Paragraphs>
  <Slides>16</Slides>
  <Notes>10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TUOS Blake</vt:lpstr>
      <vt:lpstr>TUOS Stephenson</vt:lpstr>
      <vt:lpstr>Arial</vt:lpstr>
      <vt:lpstr>Calibri</vt:lpstr>
      <vt:lpstr>Office Theme</vt:lpstr>
      <vt:lpstr>Control the wheelchair based on the motor imagery and BCI technology </vt:lpstr>
      <vt:lpstr>Contents</vt:lpstr>
      <vt:lpstr>Background</vt:lpstr>
      <vt:lpstr>Motivation</vt:lpstr>
      <vt:lpstr>Aims</vt:lpstr>
      <vt:lpstr>Objectives</vt:lpstr>
      <vt:lpstr>Method</vt:lpstr>
      <vt:lpstr>Common Spatial Pattern   </vt:lpstr>
      <vt:lpstr>Challenge</vt:lpstr>
      <vt:lpstr>OVR-CSP </vt:lpstr>
      <vt:lpstr>PW-CSP </vt:lpstr>
      <vt:lpstr>Result </vt:lpstr>
      <vt:lpstr>  Result  </vt:lpstr>
      <vt:lpstr>Comparison   </vt:lpstr>
      <vt:lpstr>Conclusion and Future Work </vt:lpstr>
      <vt:lpstr>Thank you for watching  </vt:lpstr>
    </vt:vector>
  </TitlesOfParts>
  <Manager>Design team</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the wheelchair based on the motion image and BCI technology </dc:title>
  <dc:subject>PowerPoint template</dc:subject>
  <dc:creator>賀 宇琦</dc:creator>
  <cp:keywords>tuos, sheffield, university, powerpoint, ppt, template, i-d, 2005, colour, dmc</cp:keywords>
  <dc:description>Please use this template for all your screen presentation requirements - adapting as necessary to the audience and facility in which it might be seen._x000d_
_x000d_
© 2005  The Univeristy of Sheffield</dc:description>
  <cp:lastModifiedBy>賀 宇琦</cp:lastModifiedBy>
  <cp:revision>21</cp:revision>
  <cp:lastPrinted>2005-02-24T11:31:10Z</cp:lastPrinted>
  <dcterms:created xsi:type="dcterms:W3CDTF">2021-08-30T16:03:59Z</dcterms:created>
  <dcterms:modified xsi:type="dcterms:W3CDTF">2021-09-03T15:31:27Z</dcterms:modified>
  <cp:category>templates, identity</cp:category>
</cp:coreProperties>
</file>